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9"/>
  </p:notesMasterIdLst>
  <p:handoutMasterIdLst>
    <p:handoutMasterId r:id="rId90"/>
  </p:handoutMasterIdLst>
  <p:sldIdLst>
    <p:sldId id="274" r:id="rId2"/>
    <p:sldId id="397" r:id="rId3"/>
    <p:sldId id="398" r:id="rId4"/>
    <p:sldId id="399" r:id="rId5"/>
    <p:sldId id="400" r:id="rId6"/>
    <p:sldId id="1056" r:id="rId7"/>
    <p:sldId id="401" r:id="rId8"/>
    <p:sldId id="1059" r:id="rId9"/>
    <p:sldId id="1102" r:id="rId10"/>
    <p:sldId id="1103" r:id="rId11"/>
    <p:sldId id="1104" r:id="rId12"/>
    <p:sldId id="1105" r:id="rId13"/>
    <p:sldId id="1091" r:id="rId14"/>
    <p:sldId id="1099" r:id="rId15"/>
    <p:sldId id="1100" r:id="rId16"/>
    <p:sldId id="1101" r:id="rId17"/>
    <p:sldId id="1106" r:id="rId18"/>
    <p:sldId id="1107" r:id="rId19"/>
    <p:sldId id="414" r:id="rId20"/>
    <p:sldId id="415" r:id="rId21"/>
    <p:sldId id="416" r:id="rId22"/>
    <p:sldId id="1108" r:id="rId23"/>
    <p:sldId id="1109" r:id="rId24"/>
    <p:sldId id="421" r:id="rId25"/>
    <p:sldId id="403" r:id="rId26"/>
    <p:sldId id="453" r:id="rId27"/>
    <p:sldId id="1139" r:id="rId28"/>
    <p:sldId id="405" r:id="rId29"/>
    <p:sldId id="1110" r:id="rId30"/>
    <p:sldId id="1111" r:id="rId31"/>
    <p:sldId id="1055" r:id="rId32"/>
    <p:sldId id="408" r:id="rId33"/>
    <p:sldId id="454" r:id="rId34"/>
    <p:sldId id="962" r:id="rId35"/>
    <p:sldId id="1061" r:id="rId36"/>
    <p:sldId id="1094" r:id="rId37"/>
    <p:sldId id="1095" r:id="rId38"/>
    <p:sldId id="1096" r:id="rId39"/>
    <p:sldId id="947" r:id="rId40"/>
    <p:sldId id="1070" r:id="rId41"/>
    <p:sldId id="1067" r:id="rId42"/>
    <p:sldId id="413" r:id="rId43"/>
    <p:sldId id="952" r:id="rId44"/>
    <p:sldId id="955" r:id="rId45"/>
    <p:sldId id="1128" r:id="rId46"/>
    <p:sldId id="1129" r:id="rId47"/>
    <p:sldId id="1130" r:id="rId48"/>
    <p:sldId id="1131" r:id="rId49"/>
    <p:sldId id="1132" r:id="rId50"/>
    <p:sldId id="1133" r:id="rId51"/>
    <p:sldId id="422" r:id="rId52"/>
    <p:sldId id="423" r:id="rId53"/>
    <p:sldId id="425" r:id="rId54"/>
    <p:sldId id="426" r:id="rId55"/>
    <p:sldId id="428" r:id="rId56"/>
    <p:sldId id="429" r:id="rId57"/>
    <p:sldId id="430" r:id="rId58"/>
    <p:sldId id="1068" r:id="rId59"/>
    <p:sldId id="431" r:id="rId60"/>
    <p:sldId id="432" r:id="rId61"/>
    <p:sldId id="1097" r:id="rId62"/>
    <p:sldId id="1011" r:id="rId63"/>
    <p:sldId id="1066" r:id="rId64"/>
    <p:sldId id="1012" r:id="rId65"/>
    <p:sldId id="1013" r:id="rId66"/>
    <p:sldId id="1015" r:id="rId67"/>
    <p:sldId id="435" r:id="rId68"/>
    <p:sldId id="437" r:id="rId69"/>
    <p:sldId id="436" r:id="rId70"/>
    <p:sldId id="438" r:id="rId71"/>
    <p:sldId id="439" r:id="rId72"/>
    <p:sldId id="440" r:id="rId73"/>
    <p:sldId id="441" r:id="rId74"/>
    <p:sldId id="442" r:id="rId75"/>
    <p:sldId id="1134" r:id="rId76"/>
    <p:sldId id="443" r:id="rId77"/>
    <p:sldId id="1135" r:id="rId78"/>
    <p:sldId id="444" r:id="rId79"/>
    <p:sldId id="449" r:id="rId80"/>
    <p:sldId id="1136" r:id="rId81"/>
    <p:sldId id="1137" r:id="rId82"/>
    <p:sldId id="1138" r:id="rId83"/>
    <p:sldId id="411" r:id="rId84"/>
    <p:sldId id="412" r:id="rId85"/>
    <p:sldId id="445" r:id="rId86"/>
    <p:sldId id="1008" r:id="rId87"/>
    <p:sldId id="1009" r:id="rId88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B0B"/>
    <a:srgbClr val="1A7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9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95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94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4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47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5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66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13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0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46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84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13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81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61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52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22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8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22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5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1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14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8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85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8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23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27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06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957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5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35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795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6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66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019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785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41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6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999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3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361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09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401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636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14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264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010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00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109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41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221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228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750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223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82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337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732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101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03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0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668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211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39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117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53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878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2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36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4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FSdIoJdSnig" TargetMode="External"/><Relationship Id="rId4" Type="http://schemas.openxmlformats.org/officeDocument/2006/relationships/hyperlink" Target="https://www.youtube.com/watch?v=HJgX1WWC26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81.png"/><Relationship Id="rId5" Type="http://schemas.openxmlformats.org/officeDocument/2006/relationships/image" Target="../media/image320.png"/><Relationship Id="rId10" Type="http://schemas.openxmlformats.org/officeDocument/2006/relationships/image" Target="../media/image371.png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62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5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1.png"/><Relationship Id="rId3" Type="http://schemas.openxmlformats.org/officeDocument/2006/relationships/image" Target="../media/image290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1.png"/><Relationship Id="rId15" Type="http://schemas.openxmlformats.org/officeDocument/2006/relationships/image" Target="../media/image361.png"/><Relationship Id="rId10" Type="http://schemas.openxmlformats.org/officeDocument/2006/relationships/image" Target="../media/image651.png"/><Relationship Id="rId4" Type="http://schemas.openxmlformats.org/officeDocument/2006/relationships/image" Target="../media/image301.png"/><Relationship Id="rId14" Type="http://schemas.openxmlformats.org/officeDocument/2006/relationships/image" Target="../media/image6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image" Target="../media/image700.png"/><Relationship Id="rId3" Type="http://schemas.openxmlformats.org/officeDocument/2006/relationships/image" Target="../media/image8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910.png"/><Relationship Id="rId9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0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67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75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1.png"/><Relationship Id="rId4" Type="http://schemas.openxmlformats.org/officeDocument/2006/relationships/image" Target="../media/image220.png"/><Relationship Id="rId9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11" Type="http://schemas.openxmlformats.org/officeDocument/2006/relationships/image" Target="../media/image80.png"/><Relationship Id="rId5" Type="http://schemas.openxmlformats.org/officeDocument/2006/relationships/image" Target="../media/image372.png"/><Relationship Id="rId10" Type="http://schemas.openxmlformats.org/officeDocument/2006/relationships/image" Target="../media/image420.png"/><Relationship Id="rId4" Type="http://schemas.openxmlformats.org/officeDocument/2006/relationships/image" Target="../media/image78.png"/><Relationship Id="rId9" Type="http://schemas.openxmlformats.org/officeDocument/2006/relationships/image" Target="../media/image410.png"/><Relationship Id="rId14" Type="http://schemas.openxmlformats.org/officeDocument/2006/relationships/image" Target="../media/image4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6.png"/><Relationship Id="rId7" Type="http://schemas.openxmlformats.org/officeDocument/2006/relationships/image" Target="NUL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stable/gallery/misc/zorder_demo.html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hyperlink" Target="https://www.amazon.com/Prime-Obsession-Bernhard-Greatest-Mathematics/dp/0452285259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jupyter.org/" TargetMode="Externa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11</a:t>
              </a:r>
            </a:p>
            <a:p>
              <a:pPr algn="ctr"/>
              <a:r>
                <a:rPr lang="en-US" dirty="0"/>
                <a:t>Complex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28FED-731C-8E8E-52C0-89195A48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57" y="1690689"/>
            <a:ext cx="7234286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F9332-8376-B63E-9371-B3CB4206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63" y="1828618"/>
            <a:ext cx="8207673" cy="32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3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EA66E-D108-6CBA-D59B-8DF514DC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18" y="2252317"/>
            <a:ext cx="6760564" cy="3549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26DF1F-3F20-9C4C-E4B6-26D8C7721207}"/>
              </a:ext>
            </a:extLst>
          </p:cNvPr>
          <p:cNvSpPr txBox="1"/>
          <p:nvPr/>
        </p:nvSpPr>
        <p:spPr>
          <a:xfrm>
            <a:off x="1761344" y="1690689"/>
            <a:ext cx="5621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https://www.youtube.com/watch?v=HJgX1WWC26A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28A62-78DA-E154-4629-2E006C79A9AD}"/>
              </a:ext>
            </a:extLst>
          </p:cNvPr>
          <p:cNvSpPr txBox="1"/>
          <p:nvPr/>
        </p:nvSpPr>
        <p:spPr>
          <a:xfrm>
            <a:off x="1877518" y="5994515"/>
            <a:ext cx="538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https://www.youtube.com/watch?v=FSdIoJdSnig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3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4A77DD-B90B-6DDF-09A3-439BFBD8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8" y="2445481"/>
            <a:ext cx="5104762" cy="1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Start</a:t>
            </a:r>
            <a:r>
              <a:rPr lang="en-US" sz="3200" dirty="0">
                <a:latin typeface="+mn-lt"/>
              </a:rPr>
              <a:t> Jupyter Lab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9FBC4-D092-49FC-9A51-83C66FAC093A}"/>
              </a:ext>
            </a:extLst>
          </p:cNvPr>
          <p:cNvSpPr/>
          <p:nvPr/>
        </p:nvSpPr>
        <p:spPr>
          <a:xfrm>
            <a:off x="1920447" y="2901240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3859A-E46F-4EBD-B317-C2AA91F1A1C9}"/>
              </a:ext>
            </a:extLst>
          </p:cNvPr>
          <p:cNvSpPr/>
          <p:nvPr/>
        </p:nvSpPr>
        <p:spPr>
          <a:xfrm>
            <a:off x="2683896" y="3092354"/>
            <a:ext cx="2050444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4C735-4DE6-43E4-ACC9-10237189475F}"/>
              </a:ext>
            </a:extLst>
          </p:cNvPr>
          <p:cNvSpPr/>
          <p:nvPr/>
        </p:nvSpPr>
        <p:spPr>
          <a:xfrm>
            <a:off x="3724108" y="3278207"/>
            <a:ext cx="109022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F881F-16F5-43E4-B93C-D4C4BE30FFC9}"/>
              </a:ext>
            </a:extLst>
          </p:cNvPr>
          <p:cNvSpPr txBox="1"/>
          <p:nvPr/>
        </p:nvSpPr>
        <p:spPr>
          <a:xfrm>
            <a:off x="1265393" y="5018701"/>
            <a:ext cx="300382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conda activate qis101</a:t>
            </a:r>
          </a:p>
          <a:p>
            <a:r>
              <a:rPr lang="en-US" b="1" dirty="0">
                <a:latin typeface="Consolas" panose="020B0609020204030204" pitchFamily="49" charset="0"/>
              </a:rPr>
              <a:t>cd $HOME/qis101/labs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jupyter</a:t>
            </a:r>
            <a:r>
              <a:rPr lang="en-US" b="1" dirty="0">
                <a:latin typeface="Consolas" panose="020B0609020204030204" pitchFamily="49" charset="0"/>
              </a:rPr>
              <a:t> lab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825E5-AA47-B01A-F9F7-D9AAA01F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281" y="3028657"/>
            <a:ext cx="3723809" cy="244761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E78702-8D25-1CF0-00C6-DDA3F83675F3}"/>
              </a:ext>
            </a:extLst>
          </p:cNvPr>
          <p:cNvSpPr/>
          <p:nvPr/>
        </p:nvSpPr>
        <p:spPr>
          <a:xfrm>
            <a:off x="5094954" y="3767289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21BCE7-6AC7-3E32-60C1-5BED97BEDED6}"/>
              </a:ext>
            </a:extLst>
          </p:cNvPr>
          <p:cNvSpPr/>
          <p:nvPr/>
        </p:nvSpPr>
        <p:spPr>
          <a:xfrm>
            <a:off x="5094954" y="4390318"/>
            <a:ext cx="1620639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218FB-9068-A89D-AED1-8B41C0A675AE}"/>
              </a:ext>
            </a:extLst>
          </p:cNvPr>
          <p:cNvSpPr/>
          <p:nvPr/>
        </p:nvSpPr>
        <p:spPr>
          <a:xfrm>
            <a:off x="5087164" y="5018701"/>
            <a:ext cx="99884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4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F4997-8D18-2A9F-95D8-77034F15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626944"/>
            <a:ext cx="8276190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529F60-F9C9-6E56-990A-43B59717D1AD}"/>
              </a:ext>
            </a:extLst>
          </p:cNvPr>
          <p:cNvSpPr/>
          <p:nvPr/>
        </p:nvSpPr>
        <p:spPr>
          <a:xfrm>
            <a:off x="844273" y="2652184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DC00E-3C87-E259-AF6B-EB3DEF1D6056}"/>
              </a:ext>
            </a:extLst>
          </p:cNvPr>
          <p:cNvSpPr/>
          <p:nvPr/>
        </p:nvSpPr>
        <p:spPr>
          <a:xfrm>
            <a:off x="844273" y="3662830"/>
            <a:ext cx="1723688" cy="204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1A77505-8541-03B1-3D0F-52611EA3DBBC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H="1" flipV="1">
            <a:off x="844273" y="2775326"/>
            <a:ext cx="861844" cy="887504"/>
          </a:xfrm>
          <a:prstGeom prst="bentConnector4">
            <a:avLst>
              <a:gd name="adj1" fmla="val -26525"/>
              <a:gd name="adj2" fmla="val 569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45515B-DF32-954B-BB74-1FD9DA6E22F6}"/>
              </a:ext>
            </a:extLst>
          </p:cNvPr>
          <p:cNvGrpSpPr/>
          <p:nvPr/>
        </p:nvGrpSpPr>
        <p:grpSpPr>
          <a:xfrm>
            <a:off x="7657813" y="272879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B54E2E-1FE2-55B8-7EA9-20E4EA3E2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598758-CA63-C66A-308C-58278E31F3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E935D-E3D2-1FBD-D096-CD7387AFADC2}"/>
              </a:ext>
            </a:extLst>
          </p:cNvPr>
          <p:cNvGrpSpPr/>
          <p:nvPr/>
        </p:nvGrpSpPr>
        <p:grpSpPr>
          <a:xfrm>
            <a:off x="7085891" y="322846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A4A4EB-1BC3-5C2E-0784-9485256B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3CF8B8-3109-7160-3899-80B6BF476F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E956E-5D5A-1998-6DCD-E6B7A6CDD524}"/>
              </a:ext>
            </a:extLst>
          </p:cNvPr>
          <p:cNvGrpSpPr/>
          <p:nvPr/>
        </p:nvGrpSpPr>
        <p:grpSpPr>
          <a:xfrm>
            <a:off x="6523763" y="355049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D3205E-609A-D34E-9578-7E9E172E01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615C8F-80F0-B8CF-E1D6-F2803DC2B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FC99F9-2167-6ED7-A5FA-71744BE8BDE2}"/>
              </a:ext>
            </a:extLst>
          </p:cNvPr>
          <p:cNvGrpSpPr/>
          <p:nvPr/>
        </p:nvGrpSpPr>
        <p:grpSpPr>
          <a:xfrm>
            <a:off x="7002506" y="3727668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B1035-7B3B-01D1-B132-1D8CB7AD83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8D0062-4A5E-CDFE-2429-5445ECEEF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E2D49-DC3C-7277-B83D-EE6A0050B85D}"/>
              </a:ext>
            </a:extLst>
          </p:cNvPr>
          <p:cNvGrpSpPr/>
          <p:nvPr/>
        </p:nvGrpSpPr>
        <p:grpSpPr>
          <a:xfrm>
            <a:off x="5701623" y="3875746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512A0C-2C28-3FC5-15DB-85EC2FBF5E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DBDEDE-434C-1646-DC62-EF25B28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82765-CF1A-01A7-3042-A152FBF472C4}"/>
              </a:ext>
            </a:extLst>
          </p:cNvPr>
          <p:cNvGrpSpPr/>
          <p:nvPr/>
        </p:nvGrpSpPr>
        <p:grpSpPr>
          <a:xfrm>
            <a:off x="6740992" y="4197439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44DAE6-7814-ECFB-EC35-050E67796D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8AF451-E08F-4F3D-A4B4-F6E2E66F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4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F4997-8D18-2A9F-95D8-77034F15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626944"/>
            <a:ext cx="8276190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2D20E9-7CE3-F4AC-AAB4-B42F836175CA}"/>
              </a:ext>
            </a:extLst>
          </p:cNvPr>
          <p:cNvSpPr/>
          <p:nvPr/>
        </p:nvSpPr>
        <p:spPr>
          <a:xfrm>
            <a:off x="5426438" y="2185333"/>
            <a:ext cx="307299" cy="307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3D670E-377C-E86F-45C4-3D10DED6C2AB}"/>
              </a:ext>
            </a:extLst>
          </p:cNvPr>
          <p:cNvCxnSpPr/>
          <p:nvPr/>
        </p:nvCxnSpPr>
        <p:spPr>
          <a:xfrm flipV="1">
            <a:off x="4377128" y="2420911"/>
            <a:ext cx="1131757" cy="10080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35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8A10F-A665-509A-0703-D232286BA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14" y="1609235"/>
            <a:ext cx="5428571" cy="48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01BB418-2F64-A44E-10AB-ADDC9C159E43}"/>
              </a:ext>
            </a:extLst>
          </p:cNvPr>
          <p:cNvGrpSpPr/>
          <p:nvPr/>
        </p:nvGrpSpPr>
        <p:grpSpPr>
          <a:xfrm>
            <a:off x="4802186" y="4107886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7AAC91-D57D-A8CA-70FB-1CB758121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BC4377-AED2-F35B-61CF-BC7C1A07F9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B531FB-CFA7-91D2-0881-207B6B44AE8C}"/>
              </a:ext>
            </a:extLst>
          </p:cNvPr>
          <p:cNvGrpSpPr/>
          <p:nvPr/>
        </p:nvGrpSpPr>
        <p:grpSpPr>
          <a:xfrm>
            <a:off x="4802186" y="4367715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9549F0-8E99-3E75-6921-C63CB5C57F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279B45-2DD4-161F-E676-28523BF24C2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582973-DEEB-89F5-E099-FE3C68149E27}"/>
              </a:ext>
            </a:extLst>
          </p:cNvPr>
          <p:cNvGrpSpPr/>
          <p:nvPr/>
        </p:nvGrpSpPr>
        <p:grpSpPr>
          <a:xfrm>
            <a:off x="4802186" y="460730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B114F5-20DE-9C7A-1F07-789ECB21CEE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FAB660-33F3-97A8-9C08-BD766384A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358806-476B-021C-A11B-3674B923FD9E}"/>
              </a:ext>
            </a:extLst>
          </p:cNvPr>
          <p:cNvGrpSpPr/>
          <p:nvPr/>
        </p:nvGrpSpPr>
        <p:grpSpPr>
          <a:xfrm>
            <a:off x="3852813" y="511656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8AFFA21-D11E-A266-D732-BC75691C2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D9D408-6856-5C0E-6119-587D96122EC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1A7654-3F94-F145-E8AA-C6BA9FD9E790}"/>
              </a:ext>
            </a:extLst>
          </p:cNvPr>
          <p:cNvGrpSpPr/>
          <p:nvPr/>
        </p:nvGrpSpPr>
        <p:grpSpPr>
          <a:xfrm>
            <a:off x="7015738" y="557692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A33E2A2-3678-FFD3-A746-57E8E86C4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470460-8904-7A47-6B0A-DF4182F4E9C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B85D-CAAC-6376-B6B2-6B9258793980}"/>
              </a:ext>
            </a:extLst>
          </p:cNvPr>
          <p:cNvGrpSpPr/>
          <p:nvPr/>
        </p:nvGrpSpPr>
        <p:grpSpPr>
          <a:xfrm>
            <a:off x="3343142" y="604063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3C08A5-3381-5C6B-1472-F97D20C17B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8F9937C-C51B-8ED6-46CF-06D49CA1F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D1CDF-E4E7-36C0-1504-8251D38D6CBE}"/>
              </a:ext>
            </a:extLst>
          </p:cNvPr>
          <p:cNvSpPr/>
          <p:nvPr/>
        </p:nvSpPr>
        <p:spPr>
          <a:xfrm>
            <a:off x="3648641" y="4181478"/>
            <a:ext cx="297090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124A70-AEAF-68FD-32D0-B4B0ABC928AA}"/>
              </a:ext>
            </a:extLst>
          </p:cNvPr>
          <p:cNvSpPr/>
          <p:nvPr/>
        </p:nvSpPr>
        <p:spPr>
          <a:xfrm>
            <a:off x="3338965" y="4180287"/>
            <a:ext cx="297090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01438A-C014-C696-E982-C7C4B58B267B}"/>
              </a:ext>
            </a:extLst>
          </p:cNvPr>
          <p:cNvSpPr/>
          <p:nvPr/>
        </p:nvSpPr>
        <p:spPr>
          <a:xfrm>
            <a:off x="1987102" y="4180287"/>
            <a:ext cx="80508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79EA12-54E8-BFC6-351D-823F5178B0D0}"/>
              </a:ext>
            </a:extLst>
          </p:cNvPr>
          <p:cNvSpPr/>
          <p:nvPr/>
        </p:nvSpPr>
        <p:spPr>
          <a:xfrm>
            <a:off x="2761916" y="4180287"/>
            <a:ext cx="503267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3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2 - 3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D9CEA-17F4-89F2-AFA9-C41FAC1BA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41" y="1482412"/>
            <a:ext cx="4638318" cy="485252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6818356" y="2792985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780698" y="2850396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51512" y="549947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734139" y="5556883"/>
            <a:ext cx="53056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1343627" y="4466886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1343627" y="5943271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16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9A02AD-5E74-10C8-875D-CA9F97DF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797" y="1737303"/>
            <a:ext cx="6209524" cy="46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4 - 6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7625366" y="2328290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280568" y="2400407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70666" y="389625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280568" y="3954795"/>
            <a:ext cx="526934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CB8A08A-7D77-0976-A5EC-8BC02CAEF674}"/>
              </a:ext>
            </a:extLst>
          </p:cNvPr>
          <p:cNvSpPr/>
          <p:nvPr/>
        </p:nvSpPr>
        <p:spPr>
          <a:xfrm>
            <a:off x="3583781" y="5518707"/>
            <a:ext cx="223721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631720" y="2840453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633698" y="4421770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CA3194-D415-DAB3-0693-0ABD6AFA6638}"/>
              </a:ext>
            </a:extLst>
          </p:cNvPr>
          <p:cNvGrpSpPr/>
          <p:nvPr/>
        </p:nvGrpSpPr>
        <p:grpSpPr>
          <a:xfrm>
            <a:off x="7092517" y="5461296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4D248A-9B64-800B-B34D-00C42309A0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15769DC-DF77-F003-B659-09BA026DC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B30C45A-BE12-BC5B-431D-AC44E7BC2548}"/>
              </a:ext>
            </a:extLst>
          </p:cNvPr>
          <p:cNvGrpSpPr/>
          <p:nvPr/>
        </p:nvGrpSpPr>
        <p:grpSpPr>
          <a:xfrm>
            <a:off x="641515" y="5984916"/>
            <a:ext cx="1010314" cy="369332"/>
            <a:chOff x="4332829" y="4910075"/>
            <a:chExt cx="10103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11906-370A-04BE-7CC5-F2C324D5256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358E38-515E-D886-0112-D73F04EC6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9969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55CB3A0-6449-0F77-D234-8FCE8530BC14}"/>
              </a:ext>
            </a:extLst>
          </p:cNvPr>
          <p:cNvSpPr/>
          <p:nvPr/>
        </p:nvSpPr>
        <p:spPr>
          <a:xfrm>
            <a:off x="4205302" y="5517393"/>
            <a:ext cx="64292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4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Representation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𝑝𝑟𝑖𝑚𝑒𝑠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can only be one of these two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  <a:blipFill>
                <a:blip r:embed="rId3"/>
                <a:stretch>
                  <a:fillRect l="-2249" t="-2718" r="-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Any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must be one of these four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  <a:blipFill>
                <a:blip r:embed="rId4"/>
                <a:stretch>
                  <a:fillRect l="-2249" t="-2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>
            <a:cxnSpLocks/>
          </p:cNvCxnSpPr>
          <p:nvPr/>
        </p:nvCxnSpPr>
        <p:spPr>
          <a:xfrm>
            <a:off x="5722374" y="3052916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5722374" y="4031228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𝑝𝑟𝑖𝑚𝑒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 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perform </a:t>
                </a:r>
                <a:r>
                  <a:rPr lang="en-US" sz="2400" b="1" dirty="0"/>
                  <a:t>complex algebra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Taylor Series </a:t>
                </a:r>
                <a:r>
                  <a:rPr lang="en-US" sz="2400" dirty="0"/>
                  <a:t>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and display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Euler’s Identity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Derive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Euler’s Formula</a:t>
                </a:r>
                <a:r>
                  <a:rPr lang="en-US" sz="2400" dirty="0"/>
                  <a:t> in Complex Analysis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Develop a functional equation for an infinite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Numerically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Euler’s Gamma </a:t>
                </a:r>
                <a:r>
                  <a:rPr lang="en-US" sz="2400" dirty="0"/>
                  <a:t>Function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Learn about the </a:t>
                </a:r>
                <a:r>
                  <a:rPr lang="en-US" sz="2400" b="1" dirty="0"/>
                  <a:t>Riemann Hypothesis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60908-3988-44E3-A59F-57B490C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E5CB7D-BF02-43DF-869B-F5F90212A3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4867" y="4222935"/>
            <a:ext cx="1932039" cy="1449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94850-6338-5A70-C536-E6D41B308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745" y="5422752"/>
            <a:ext cx="3804256" cy="9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0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restricting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factorization domain </a:t>
                </a:r>
                <a:r>
                  <a:rPr lang="en-US" sz="2400" dirty="0"/>
                  <a:t>to just </a:t>
                </a:r>
                <a:r>
                  <a:rPr lang="en-US" sz="2400" b="1" dirty="0"/>
                  <a:t>positive</a:t>
                </a:r>
                <a:r>
                  <a:rPr lang="en-US" sz="2400" dirty="0"/>
                  <a:t> </a:t>
                </a:r>
                <a:r>
                  <a:rPr lang="en-US" sz="2400" b="1" dirty="0"/>
                  <a:t>integers</a:t>
                </a:r>
                <a:r>
                  <a:rPr lang="en-US" sz="2400" dirty="0"/>
                  <a:t>, certain numbers are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primes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 3, 5, 7, 11, 13, 17, 23, 29,…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Now consider positive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Gaussian integers</a:t>
                </a:r>
                <a:r>
                  <a:rPr lang="en-US" sz="2400" dirty="0"/>
                  <a:t>, which are complex numbers having both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real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imaginary</a:t>
                </a:r>
                <a:r>
                  <a:rPr lang="en-US" sz="2400" dirty="0"/>
                  <a:t> components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13+5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12+202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we </a:t>
                </a:r>
                <a:r>
                  <a:rPr lang="en-US" sz="2400" u="sng" dirty="0"/>
                  <a:t>expand</a:t>
                </a:r>
                <a:r>
                  <a:rPr lang="en-US" sz="2400" dirty="0"/>
                  <a:t> the factorization domain to include Gaussian integers, then what was </a:t>
                </a:r>
                <a:r>
                  <a:rPr lang="en-US" sz="2400" i="1" dirty="0"/>
                  <a:t>previously</a:t>
                </a:r>
                <a:r>
                  <a:rPr lang="en-US" sz="2400" dirty="0"/>
                  <a:t> a prime may </a:t>
                </a:r>
                <a:r>
                  <a:rPr lang="en-US" sz="2400" i="1" dirty="0"/>
                  <a:t>now</a:t>
                </a:r>
                <a:r>
                  <a:rPr lang="en-US" sz="2400" dirty="0"/>
                  <a:t> be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composite</a:t>
                </a:r>
                <a:r>
                  <a:rPr lang="en-US" sz="2400" dirty="0"/>
                  <a:t> number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over the integers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composite</a:t>
                </a:r>
                <a:r>
                  <a:rPr lang="en-US" sz="2400" dirty="0"/>
                  <a:t> over the Gaussian integers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 is the sum of two squares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To find all primes </a:t>
                </a:r>
                <a:r>
                  <a:rPr lang="en-US" sz="2400" b="1" dirty="0">
                    <a:ea typeface="Cambria Math" panose="02040503050406030204" pitchFamily="18" charset="0"/>
                  </a:rPr>
                  <a:t>p</a:t>
                </a:r>
                <a:r>
                  <a:rPr lang="en-US" sz="2400" dirty="0">
                    <a:ea typeface="Cambria Math" panose="02040503050406030204" pitchFamily="18" charset="0"/>
                  </a:rPr>
                  <a:t> which are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composite</a:t>
                </a:r>
                <a:r>
                  <a:rPr lang="en-US" sz="2400" dirty="0">
                    <a:ea typeface="Cambria Math" panose="020405030504060302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try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𝑤h𝑒𝑟𝑒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write code to check the first odd </a:t>
                </a:r>
                <a:r>
                  <a:rPr lang="en-US" sz="2400" b="1" u="sng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25</a:t>
                </a:r>
                <a:r>
                  <a:rPr lang="en-US" sz="2400" dirty="0">
                    <a:ea typeface="Cambria Math" panose="02040503050406030204" pitchFamily="18" charset="0"/>
                  </a:rPr>
                  <a:t> primes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&lt;100</m:t>
                        </m:r>
                      </m:e>
                    </m:d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do these “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weak primes</a:t>
                </a:r>
                <a:r>
                  <a:rPr lang="en-US" sz="2400" dirty="0">
                    <a:ea typeface="Cambria Math" panose="02040503050406030204" pitchFamily="18" charset="0"/>
                  </a:rPr>
                  <a:t>” have in common?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  <a:blipFill>
                <a:blip r:embed="rId3"/>
                <a:stretch>
                  <a:fillRect l="-1005"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/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floor of x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blipFill>
                <a:blip r:embed="rId4"/>
                <a:stretch>
                  <a:fillRect t="-25000" r="-7905" b="-45833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31EE9-12BC-B7CE-9E3A-7FB82BBD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56" y="1592746"/>
            <a:ext cx="8320288" cy="4223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complex_factorization.ipynb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529F60-F9C9-6E56-990A-43B59717D1AD}"/>
              </a:ext>
            </a:extLst>
          </p:cNvPr>
          <p:cNvSpPr/>
          <p:nvPr/>
        </p:nvSpPr>
        <p:spPr>
          <a:xfrm>
            <a:off x="769322" y="2536934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DC00E-3C87-E259-AF6B-EB3DEF1D6056}"/>
              </a:ext>
            </a:extLst>
          </p:cNvPr>
          <p:cNvSpPr/>
          <p:nvPr/>
        </p:nvSpPr>
        <p:spPr>
          <a:xfrm>
            <a:off x="755408" y="3228462"/>
            <a:ext cx="1723688" cy="204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1A77505-8541-03B1-3D0F-52611EA3DBBC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H="1" flipV="1">
            <a:off x="769322" y="2660076"/>
            <a:ext cx="847930" cy="568386"/>
          </a:xfrm>
          <a:prstGeom prst="bentConnector4">
            <a:avLst>
              <a:gd name="adj1" fmla="val -26960"/>
              <a:gd name="adj2" fmla="val 6083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45515B-DF32-954B-BB74-1FD9DA6E22F6}"/>
              </a:ext>
            </a:extLst>
          </p:cNvPr>
          <p:cNvGrpSpPr/>
          <p:nvPr/>
        </p:nvGrpSpPr>
        <p:grpSpPr>
          <a:xfrm>
            <a:off x="5851490" y="3161005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B54E2E-1FE2-55B8-7EA9-20E4EA3E2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598758-CA63-C66A-308C-58278E31F3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E935D-E3D2-1FBD-D096-CD7387AFADC2}"/>
              </a:ext>
            </a:extLst>
          </p:cNvPr>
          <p:cNvGrpSpPr/>
          <p:nvPr/>
        </p:nvGrpSpPr>
        <p:grpSpPr>
          <a:xfrm>
            <a:off x="5631105" y="346510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A4A4EB-1BC3-5C2E-0784-9485256B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3CF8B8-3109-7160-3899-80B6BF476F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E956E-5D5A-1998-6DCD-E6B7A6CDD524}"/>
              </a:ext>
            </a:extLst>
          </p:cNvPr>
          <p:cNvGrpSpPr/>
          <p:nvPr/>
        </p:nvGrpSpPr>
        <p:grpSpPr>
          <a:xfrm>
            <a:off x="8037398" y="405266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D3205E-609A-D34E-9578-7E9E172E01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615C8F-80F0-B8CF-E1D6-F2803DC2B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FC99F9-2167-6ED7-A5FA-71744BE8BDE2}"/>
              </a:ext>
            </a:extLst>
          </p:cNvPr>
          <p:cNvGrpSpPr/>
          <p:nvPr/>
        </p:nvGrpSpPr>
        <p:grpSpPr>
          <a:xfrm>
            <a:off x="6886389" y="4496089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B1035-7B3B-01D1-B132-1D8CB7AD83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8D0062-4A5E-CDFE-2429-5445ECEEF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E2D49-DC3C-7277-B83D-EE6A0050B85D}"/>
              </a:ext>
            </a:extLst>
          </p:cNvPr>
          <p:cNvGrpSpPr/>
          <p:nvPr/>
        </p:nvGrpSpPr>
        <p:grpSpPr>
          <a:xfrm>
            <a:off x="6163621" y="4778513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512A0C-2C28-3FC5-15DB-85EC2FBF5E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DBDEDE-434C-1646-DC62-EF25B28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82765-CF1A-01A7-3042-A152FBF472C4}"/>
              </a:ext>
            </a:extLst>
          </p:cNvPr>
          <p:cNvGrpSpPr/>
          <p:nvPr/>
        </p:nvGrpSpPr>
        <p:grpSpPr>
          <a:xfrm>
            <a:off x="7415418" y="5218102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44DAE6-7814-ECFB-EC35-050E67796D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8AF451-E08F-4F3D-A4B4-F6E2E66F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42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complex_factorization.ipynb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8130E-0D64-761E-ECEB-8860E144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953" y="1690689"/>
            <a:ext cx="2268093" cy="45679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CA23D-2B2B-3CD4-47A2-459C8BE5ECC3}"/>
              </a:ext>
            </a:extLst>
          </p:cNvPr>
          <p:cNvSpPr txBox="1"/>
          <p:nvPr/>
        </p:nvSpPr>
        <p:spPr>
          <a:xfrm>
            <a:off x="531213" y="3189813"/>
            <a:ext cx="2345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does these "</a:t>
            </a:r>
            <a:r>
              <a:rPr lang="en-US" sz="2400" b="1" dirty="0">
                <a:solidFill>
                  <a:srgbClr val="0070C0"/>
                </a:solidFill>
              </a:rPr>
              <a:t>weak primes</a:t>
            </a:r>
            <a:r>
              <a:rPr lang="en-US" sz="2400" dirty="0"/>
              <a:t>" have in common?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/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−3,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blipFill>
                <a:blip r:embed="rId4"/>
                <a:stretch>
                  <a:fillRect l="-2571" r="-571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/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blipFill>
                <a:blip r:embed="rId5"/>
                <a:stretch>
                  <a:fillRect l="-3797" r="-3376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3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Research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</p:spPr>
            <p:txBody>
              <a:bodyPr>
                <a:no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If we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are factors of p, what </a:t>
                </a:r>
                <a:r>
                  <a:rPr lang="en-US" sz="2400" b="1" dirty="0">
                    <a:ea typeface="Cambria Math" panose="02040503050406030204" pitchFamily="18" charset="0"/>
                  </a:rPr>
                  <a:t>two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other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factors</a:t>
                </a:r>
                <a:r>
                  <a:rPr lang="en-US" sz="2400" dirty="0">
                    <a:ea typeface="Cambria Math" panose="02040503050406030204" pitchFamily="18" charset="0"/>
                  </a:rPr>
                  <a:t> do we know </a:t>
                </a:r>
                <a:r>
                  <a:rPr lang="en-US" sz="2400" i="1" dirty="0">
                    <a:ea typeface="Cambria Math" panose="02040503050406030204" pitchFamily="18" charset="0"/>
                  </a:rPr>
                  <a:t>automatically</a:t>
                </a:r>
                <a:r>
                  <a:rPr lang="en-US" sz="2400" dirty="0">
                    <a:ea typeface="Cambria Math" panose="02040503050406030204" pitchFamily="18" charset="0"/>
                  </a:rPr>
                  <a:t>?  Why?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what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others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Are all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Pythagorean primes</a:t>
                </a:r>
                <a:r>
                  <a:rPr lang="en-US" sz="2400" dirty="0">
                    <a:ea typeface="Cambria Math" panose="02040503050406030204" pitchFamily="18" charset="0"/>
                  </a:rPr>
                  <a:t> “strong” primes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What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Pierre de Fermat's </a:t>
                </a:r>
                <a:r>
                  <a:rPr lang="en-US" sz="2400" dirty="0">
                    <a:ea typeface="Cambria Math" panose="02040503050406030204" pitchFamily="18" charset="0"/>
                  </a:rPr>
                  <a:t>theorem on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sums of two squares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  <a:blipFill>
                <a:blip r:embed="rId3"/>
                <a:stretch>
                  <a:fillRect l="-1236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/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/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blipFill>
                <a:blip r:embed="rId5"/>
                <a:stretch>
                  <a:fillRect l="-241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/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blipFill>
                <a:blip r:embed="rId6"/>
                <a:stretch>
                  <a:fillRect l="-1225" r="-24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F3EAA3A-7001-4464-A782-529F9C8A0D67}"/>
              </a:ext>
            </a:extLst>
          </p:cNvPr>
          <p:cNvGrpSpPr/>
          <p:nvPr/>
        </p:nvGrpSpPr>
        <p:grpSpPr>
          <a:xfrm>
            <a:off x="998844" y="3000721"/>
            <a:ext cx="634789" cy="586513"/>
            <a:chOff x="637508" y="3528288"/>
            <a:chExt cx="634789" cy="5865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/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808" r="-865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/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654" r="-865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EC5CE659-AAD9-49BA-802A-13108653602A}"/>
              </a:ext>
            </a:extLst>
          </p:cNvPr>
          <p:cNvSpPr/>
          <p:nvPr/>
        </p:nvSpPr>
        <p:spPr>
          <a:xfrm>
            <a:off x="1814052" y="2517926"/>
            <a:ext cx="474147" cy="1850721"/>
          </a:xfrm>
          <a:prstGeom prst="curved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4FE1C-FEAA-4715-99BE-2BDED6A2ABE2}"/>
              </a:ext>
            </a:extLst>
          </p:cNvPr>
          <p:cNvSpPr/>
          <p:nvPr/>
        </p:nvSpPr>
        <p:spPr>
          <a:xfrm>
            <a:off x="6522111" y="3000721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6324EA-0A74-4368-BD3C-7ABED05CC5D7}"/>
              </a:ext>
            </a:extLst>
          </p:cNvPr>
          <p:cNvSpPr/>
          <p:nvPr/>
        </p:nvSpPr>
        <p:spPr>
          <a:xfrm>
            <a:off x="4693280" y="4021802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5530701-E387-4484-AA84-4082C3330E79}"/>
              </a:ext>
            </a:extLst>
          </p:cNvPr>
          <p:cNvCxnSpPr>
            <a:cxnSpLocks/>
            <a:stCxn id="20" idx="3"/>
            <a:endCxn id="21" idx="3"/>
          </p:cNvCxnSpPr>
          <p:nvPr/>
        </p:nvCxnSpPr>
        <p:spPr>
          <a:xfrm flipH="1">
            <a:off x="5078729" y="3214861"/>
            <a:ext cx="1828831" cy="1021081"/>
          </a:xfrm>
          <a:prstGeom prst="bentConnector3">
            <a:avLst>
              <a:gd name="adj1" fmla="val -125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5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  <a:latin typeface="+mn-lt"/>
                  </a:rPr>
                  <a:t> is the base of the natural logarithm</a:t>
                </a:r>
              </a:p>
              <a:p>
                <a:pPr algn="ctr"/>
                <a:r>
                  <a:rPr lang="en-US" sz="2400" dirty="0">
                    <a:latin typeface="+mn-lt"/>
                  </a:rPr>
                  <a:t>= 2.718281828459045…</a:t>
                </a:r>
              </a:p>
            </p:txBody>
          </p:sp>
        </mc:Choice>
        <mc:Fallback xmlns="">
          <p:sp>
            <p:nvSpPr>
              <p:cNvPr id="1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  <a:blipFill>
                <a:blip r:embed="rId7"/>
                <a:stretch>
                  <a:fillRect l="-1512" t="-6630" r="-1512" b="-1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Take an item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divide it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parts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/>
                  <a:t> the size of each part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Q: What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maximizes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?</a:t>
                </a:r>
              </a:p>
              <a:p>
                <a:r>
                  <a:rPr lang="en-US" dirty="0"/>
                  <a:t>A: 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blipFill>
                <a:blip r:embed="rId8"/>
                <a:stretch>
                  <a:fillRect l="-903" t="-1860" b="-5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func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blipFill>
                <a:blip r:embed="rId9"/>
                <a:stretch>
                  <a:fillRect l="-6294" r="-699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2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/>
      <p:bldP spid="8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801723" y="3207522"/>
            <a:ext cx="943659" cy="7214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430830" y="3169557"/>
            <a:ext cx="1536593" cy="759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04994" y="3126658"/>
            <a:ext cx="2037284" cy="755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440356" y="443073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BB4D6C-58AA-48D7-B278-ED0BA4F5944B}"/>
              </a:ext>
            </a:extLst>
          </p:cNvPr>
          <p:cNvCxnSpPr>
            <a:cxnSpLocks/>
          </p:cNvCxnSpPr>
          <p:nvPr/>
        </p:nvCxnSpPr>
        <p:spPr>
          <a:xfrm flipH="1">
            <a:off x="2285136" y="3226108"/>
            <a:ext cx="516587" cy="6822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3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495279" y="153946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1D05BB4-E3DD-D9A1-70AF-28D91DDB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10" y="3223018"/>
            <a:ext cx="7152381" cy="3133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7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sz="2000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where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, using its Taylor Series expansion to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20 terms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the above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power series </a:t>
                </a:r>
                <a:r>
                  <a:rPr lang="en-US" sz="2400" dirty="0"/>
                  <a:t>to display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Notice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denominators</a:t>
                </a:r>
                <a:r>
                  <a:rPr lang="en-US" sz="2400" dirty="0">
                    <a:ea typeface="Cambria Math" panose="02040503050406030204" pitchFamily="18" charset="0"/>
                  </a:rPr>
                  <a:t> grow at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</a:t>
                </a:r>
                <a:r>
                  <a:rPr lang="en-US" sz="2400" dirty="0">
                    <a:ea typeface="Cambria Math" panose="02040503050406030204" pitchFamily="18" charset="0"/>
                  </a:rPr>
                  <a:t> rate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Fortunately, in Python the size of an integer is not restricted to a fixed number of number of bits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In Python an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int</a:t>
                </a:r>
                <a:r>
                  <a:rPr lang="en-US" sz="2400" dirty="0">
                    <a:ea typeface="Cambria Math" panose="02040503050406030204" pitchFamily="18" charset="0"/>
                  </a:rPr>
                  <a:t> can expand in size to the limit of the available memory!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  <a:blipFill>
                <a:blip r:embed="rId3"/>
                <a:stretch>
                  <a:fillRect l="-1005" t="-2115" r="-927" b="-18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9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euler_identity.ipynb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AE3D4-8980-3698-934C-91125D42E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38" y="1771857"/>
            <a:ext cx="5409524" cy="3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24EB22C-5A97-93C5-92FE-D2B21008C090}"/>
              </a:ext>
            </a:extLst>
          </p:cNvPr>
          <p:cNvGrpSpPr/>
          <p:nvPr/>
        </p:nvGrpSpPr>
        <p:grpSpPr>
          <a:xfrm>
            <a:off x="4157611" y="3255878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BEE1BD7-539F-65AB-0B3F-6C627342C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8CD1D7-FD3D-B638-3E24-8458835B82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0C90D9-EC0C-7B10-3A56-FB0C0DB21FB6}"/>
              </a:ext>
            </a:extLst>
          </p:cNvPr>
          <p:cNvGrpSpPr/>
          <p:nvPr/>
        </p:nvGrpSpPr>
        <p:grpSpPr>
          <a:xfrm>
            <a:off x="2621116" y="3510314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1DADD6A-038D-918D-1047-CC1838C46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11C245-081A-6913-FAFE-EA58C5106A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FB0C39-FB7F-4911-03F5-734D914AFA2D}"/>
              </a:ext>
            </a:extLst>
          </p:cNvPr>
          <p:cNvGrpSpPr/>
          <p:nvPr/>
        </p:nvGrpSpPr>
        <p:grpSpPr>
          <a:xfrm>
            <a:off x="4192909" y="3996848"/>
            <a:ext cx="1068643" cy="369332"/>
            <a:chOff x="3647644" y="4910075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851E3F-1210-4B27-52B2-603EC203B84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B360E68-A5AF-A5CD-E9D8-E0463BA03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1D3A4D6-F81F-EE4C-6EF8-0F056ADCE1CE}"/>
              </a:ext>
            </a:extLst>
          </p:cNvPr>
          <p:cNvGrpSpPr/>
          <p:nvPr/>
        </p:nvGrpSpPr>
        <p:grpSpPr>
          <a:xfrm>
            <a:off x="6839030" y="4245543"/>
            <a:ext cx="1064340" cy="369332"/>
            <a:chOff x="3647644" y="5421073"/>
            <a:chExt cx="1064340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537BE5-5FD8-3973-0E84-A897B0487C6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4026100-9A32-3C25-2FDE-91A8C9D45D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29590A7C-74B6-2918-73E3-BAA79F200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26" y="5548333"/>
            <a:ext cx="4393744" cy="58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0C0BBE-424D-E06C-EC7D-2645DBFFBAAD}"/>
                  </a:ext>
                </a:extLst>
              </p:cNvPr>
              <p:cNvSpPr/>
              <p:nvPr/>
            </p:nvSpPr>
            <p:spPr>
              <a:xfrm>
                <a:off x="5677271" y="3246386"/>
                <a:ext cx="1150191" cy="36522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anchor="t" anchorCtr="0">
                <a:no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0C0BBE-424D-E06C-EC7D-2645DBFFB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271" y="3246386"/>
                <a:ext cx="1150191" cy="3652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5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346" y="3793199"/>
            <a:ext cx="3735669" cy="2159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78508"/>
            <a:ext cx="3715037" cy="1492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234" y="4168136"/>
            <a:ext cx="2180952" cy="140952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234" y="1672451"/>
            <a:ext cx="1438095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euler_identity.ipynb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/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/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56270604-047D-D0B9-F8CE-9D9DE199D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29" y="4552949"/>
            <a:ext cx="1471990" cy="1458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9CBB1-D7DB-5A9D-4BE2-8DAAA8D9E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476" y="2032148"/>
            <a:ext cx="6819048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3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BBBB1D-1743-4E2C-B6C7-4E955203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95" y="2765184"/>
            <a:ext cx="5665410" cy="3853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F0015-618E-4E5C-B05C-C24AC3DC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06" y="1172052"/>
            <a:ext cx="5550188" cy="15000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E02BF1-C343-476C-8F3C-005394FBDE24}"/>
              </a:ext>
            </a:extLst>
          </p:cNvPr>
          <p:cNvSpPr/>
          <p:nvPr/>
        </p:nvSpPr>
        <p:spPr>
          <a:xfrm>
            <a:off x="2718972" y="2858974"/>
            <a:ext cx="2052131" cy="2971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52395C-11C8-4E64-9910-07B86705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</p:spTree>
    <p:extLst>
      <p:ext uri="{BB962C8B-B14F-4D97-AF65-F5344CB8AC3E}">
        <p14:creationId xmlns:p14="http://schemas.microsoft.com/office/powerpoint/2010/main" val="38802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blipFill>
                <a:blip r:embed="rId4"/>
                <a:stretch>
                  <a:fillRect r="-69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blipFill>
                <a:blip r:embed="rId5"/>
                <a:stretch>
                  <a:fillRect l="-948" r="-1422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𝟐𝟎𝟕𝟖𝟕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blipFill>
                <a:blip r:embed="rId12"/>
                <a:stretch>
                  <a:fillRect l="-4358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blipFill>
                <a:blip r:embed="rId13"/>
                <a:stretch>
                  <a:fillRect l="-2370" t="-1587" r="-56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>
            <a:cxnSpLocks/>
          </p:cNvCxnSpPr>
          <p:nvPr/>
        </p:nvCxnSpPr>
        <p:spPr>
          <a:xfrm flipH="1">
            <a:off x="7486650" y="5405284"/>
            <a:ext cx="536473" cy="422256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3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3AAC46-2390-4638-A28A-DDFA1573214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EAE609-65BF-4DDE-9737-BAECDF35D961}"/>
              </a:ext>
            </a:extLst>
          </p:cNvPr>
          <p:cNvCxnSpPr>
            <a:cxnSpLocks/>
          </p:cNvCxnSpPr>
          <p:nvPr/>
        </p:nvCxnSpPr>
        <p:spPr>
          <a:xfrm flipV="1">
            <a:off x="1998406" y="1210485"/>
            <a:ext cx="0" cy="365760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CFA7BB-84B1-489C-9CCD-DAF3F9007C85}"/>
              </a:ext>
            </a:extLst>
          </p:cNvPr>
          <p:cNvCxnSpPr>
            <a:cxnSpLocks/>
          </p:cNvCxnSpPr>
          <p:nvPr/>
        </p:nvCxnSpPr>
        <p:spPr>
          <a:xfrm flipH="1">
            <a:off x="169606" y="3039285"/>
            <a:ext cx="36576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40F8ED7-F43E-46E5-8C40-E91B17840F1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FEB30F-DDF9-4140-A835-1666DDE3DB95}"/>
              </a:ext>
            </a:extLst>
          </p:cNvPr>
          <p:cNvCxnSpPr>
            <a:cxnSpLocks/>
          </p:cNvCxnSpPr>
          <p:nvPr/>
        </p:nvCxnSpPr>
        <p:spPr>
          <a:xfrm flipV="1">
            <a:off x="1998406" y="2039810"/>
            <a:ext cx="539622" cy="99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80A6EA8-8A2D-4144-A868-42F9ACAAFF11}"/>
              </a:ext>
            </a:extLst>
          </p:cNvPr>
          <p:cNvSpPr/>
          <p:nvPr/>
        </p:nvSpPr>
        <p:spPr>
          <a:xfrm rot="892741">
            <a:off x="1856888" y="2688750"/>
            <a:ext cx="553523" cy="480404"/>
          </a:xfrm>
          <a:prstGeom prst="arc">
            <a:avLst>
              <a:gd name="adj1" fmla="val 16200000"/>
              <a:gd name="adj2" fmla="val 458689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/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9B5ECE6-8908-4FF1-9CBF-71EB643F3972}"/>
              </a:ext>
            </a:extLst>
          </p:cNvPr>
          <p:cNvSpPr txBox="1"/>
          <p:nvPr/>
        </p:nvSpPr>
        <p:spPr>
          <a:xfrm rot="17864442">
            <a:off x="2061710" y="2082526"/>
            <a:ext cx="360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0DFEEC-BEED-4839-99B2-5A721BA8E89E}"/>
              </a:ext>
            </a:extLst>
          </p:cNvPr>
          <p:cNvSpPr/>
          <p:nvPr/>
        </p:nvSpPr>
        <p:spPr>
          <a:xfrm>
            <a:off x="2458945" y="197098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/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blipFill>
                <a:blip r:embed="rId4"/>
                <a:stretch>
                  <a:fillRect l="-1198" r="-209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7B272F-48F8-4B9C-ABCC-B018D970A423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2527525" y="2108144"/>
            <a:ext cx="9557" cy="9311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/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/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blipFill>
                <a:blip r:embed="rId6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/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/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/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/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blipFill>
                <a:blip r:embed="rId10"/>
                <a:stretch>
                  <a:fillRect l="-2715" t="-1563" r="-22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/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8035273B-F07F-4C37-8C6A-798FBBE1483F}"/>
              </a:ext>
            </a:extLst>
          </p:cNvPr>
          <p:cNvSpPr/>
          <p:nvPr/>
        </p:nvSpPr>
        <p:spPr>
          <a:xfrm>
            <a:off x="840658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885C-19CF-4197-87FC-0ED09FF541D4}"/>
              </a:ext>
            </a:extLst>
          </p:cNvPr>
          <p:cNvSpPr/>
          <p:nvPr/>
        </p:nvSpPr>
        <p:spPr>
          <a:xfrm>
            <a:off x="3411793" y="594932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454FB9-FB4B-43D3-9A9A-EBBB7D6B9411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 rot="16200000" flipH="1">
            <a:off x="2116394" y="4569121"/>
            <a:ext cx="189270" cy="2571135"/>
          </a:xfrm>
          <a:prstGeom prst="bentConnector3">
            <a:avLst>
              <a:gd name="adj1" fmla="val -8181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D3CC111-58D4-487C-A8BD-044560694DA3}"/>
              </a:ext>
            </a:extLst>
          </p:cNvPr>
          <p:cNvSpPr/>
          <p:nvPr/>
        </p:nvSpPr>
        <p:spPr>
          <a:xfrm>
            <a:off x="6163076" y="1797370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B45A29-DFDD-454C-A9D0-C12C87B09E8F}"/>
              </a:ext>
            </a:extLst>
          </p:cNvPr>
          <p:cNvSpPr/>
          <p:nvPr/>
        </p:nvSpPr>
        <p:spPr>
          <a:xfrm>
            <a:off x="6851193" y="1848988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D7F3940-F081-482B-B44D-1978B5775DF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 rot="16200000" flipH="1">
            <a:off x="6659181" y="1479121"/>
            <a:ext cx="51618" cy="688117"/>
          </a:xfrm>
          <a:prstGeom prst="bentConnector3">
            <a:avLst>
              <a:gd name="adj1" fmla="val -44286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E9B3DC-97E1-4C0C-8111-9738BA9F6255}"/>
              </a:ext>
            </a:extLst>
          </p:cNvPr>
          <p:cNvSpPr/>
          <p:nvPr/>
        </p:nvSpPr>
        <p:spPr>
          <a:xfrm>
            <a:off x="4572000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FEA60D-2685-4B5B-926A-B7391F5D2200}"/>
              </a:ext>
            </a:extLst>
          </p:cNvPr>
          <p:cNvSpPr/>
          <p:nvPr/>
        </p:nvSpPr>
        <p:spPr>
          <a:xfrm>
            <a:off x="7983795" y="5971445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F7CD54E-01D3-4CAE-A5C7-DE79B527CCCD}"/>
              </a:ext>
            </a:extLst>
          </p:cNvPr>
          <p:cNvCxnSpPr>
            <a:cxnSpLocks/>
            <a:stCxn id="60" idx="0"/>
            <a:endCxn id="61" idx="0"/>
          </p:cNvCxnSpPr>
          <p:nvPr/>
        </p:nvCxnSpPr>
        <p:spPr>
          <a:xfrm rot="16200000" flipH="1">
            <a:off x="6257005" y="4159852"/>
            <a:ext cx="211392" cy="3411795"/>
          </a:xfrm>
          <a:prstGeom prst="bentConnector3">
            <a:avLst>
              <a:gd name="adj1" fmla="val -767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B86F6C7-3DC2-4A11-AF83-5E662DA109D1}"/>
              </a:ext>
            </a:extLst>
          </p:cNvPr>
          <p:cNvSpPr/>
          <p:nvPr/>
        </p:nvSpPr>
        <p:spPr>
          <a:xfrm>
            <a:off x="6295245" y="2736922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417E4D5-1A5E-499C-B654-63829BCFA922}"/>
              </a:ext>
            </a:extLst>
          </p:cNvPr>
          <p:cNvSpPr/>
          <p:nvPr/>
        </p:nvSpPr>
        <p:spPr>
          <a:xfrm>
            <a:off x="7020236" y="2810662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3E6D1F4-E670-40B3-B9DF-8454F7C4A52C}"/>
              </a:ext>
            </a:extLst>
          </p:cNvPr>
          <p:cNvCxnSpPr>
            <a:cxnSpLocks/>
            <a:stCxn id="63" idx="0"/>
            <a:endCxn id="64" idx="0"/>
          </p:cNvCxnSpPr>
          <p:nvPr/>
        </p:nvCxnSpPr>
        <p:spPr>
          <a:xfrm rot="16200000" flipH="1">
            <a:off x="6798726" y="2411297"/>
            <a:ext cx="73740" cy="724991"/>
          </a:xfrm>
          <a:prstGeom prst="bentConnector3">
            <a:avLst>
              <a:gd name="adj1" fmla="val -31000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D059F64-5ABE-44E2-A496-CC71624BF61B}"/>
              </a:ext>
            </a:extLst>
          </p:cNvPr>
          <p:cNvSpPr/>
          <p:nvPr/>
        </p:nvSpPr>
        <p:spPr>
          <a:xfrm>
            <a:off x="5631567" y="3531401"/>
            <a:ext cx="2937246" cy="68038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77C69-1B7E-4212-BE4C-3EF8731C8203}"/>
              </a:ext>
            </a:extLst>
          </p:cNvPr>
          <p:cNvSpPr txBox="1"/>
          <p:nvPr/>
        </p:nvSpPr>
        <p:spPr>
          <a:xfrm>
            <a:off x="3776405" y="2854619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A36DF9-7EF8-4529-868B-039CC6D850A7}"/>
              </a:ext>
            </a:extLst>
          </p:cNvPr>
          <p:cNvSpPr txBox="1"/>
          <p:nvPr/>
        </p:nvSpPr>
        <p:spPr>
          <a:xfrm>
            <a:off x="1677628" y="841153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Img</a:t>
            </a:r>
            <a:endParaRPr lang="en-US" i="1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5D7D9-9656-47CB-9CA4-CD60DBF092E3}"/>
              </a:ext>
            </a:extLst>
          </p:cNvPr>
          <p:cNvSpPr txBox="1"/>
          <p:nvPr/>
        </p:nvSpPr>
        <p:spPr>
          <a:xfrm>
            <a:off x="6080023" y="4263687"/>
            <a:ext cx="204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Euler’s 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C40A99-857F-4CB5-9C09-3A76EE930DB6}"/>
              </a:ext>
            </a:extLst>
          </p:cNvPr>
          <p:cNvCxnSpPr/>
          <p:nvPr/>
        </p:nvCxnSpPr>
        <p:spPr>
          <a:xfrm>
            <a:off x="3267626" y="2008825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30F732C-962B-4A5A-8458-3AF0860FC7E9}"/>
              </a:ext>
            </a:extLst>
          </p:cNvPr>
          <p:cNvCxnSpPr/>
          <p:nvPr/>
        </p:nvCxnSpPr>
        <p:spPr>
          <a:xfrm>
            <a:off x="1567016" y="6223849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58D482-9622-4289-A63C-8348291038F8}"/>
              </a:ext>
            </a:extLst>
          </p:cNvPr>
          <p:cNvCxnSpPr/>
          <p:nvPr/>
        </p:nvCxnSpPr>
        <p:spPr>
          <a:xfrm>
            <a:off x="5405002" y="6233618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59FB648-364A-427B-ACBA-884BC53D05DB}"/>
              </a:ext>
            </a:extLst>
          </p:cNvPr>
          <p:cNvSpPr txBox="1"/>
          <p:nvPr/>
        </p:nvSpPr>
        <p:spPr>
          <a:xfrm>
            <a:off x="6964452" y="891473"/>
            <a:ext cx="121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Use the chain rule!</a:t>
            </a:r>
          </a:p>
        </p:txBody>
      </p:sp>
    </p:spTree>
    <p:extLst>
      <p:ext uri="{BB962C8B-B14F-4D97-AF65-F5344CB8AC3E}">
        <p14:creationId xmlns:p14="http://schemas.microsoft.com/office/powerpoint/2010/main" val="321728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36" grpId="0"/>
      <p:bldP spid="37" grpId="0"/>
      <p:bldP spid="38" grpId="0"/>
      <p:bldP spid="40" grpId="0"/>
      <p:bldP spid="41" grpId="0"/>
      <p:bldP spid="66" grpId="0" animBg="1"/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blipFill>
                <a:blip r:embed="rId10"/>
                <a:stretch>
                  <a:fillRect l="-1220" t="-4255" r="-9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A83C9-3683-4F3E-AF2A-0BDE1D3C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06" y="1854576"/>
            <a:ext cx="7151788" cy="45582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0A5E7-0DBB-95FA-EB35-1C1598C6D462}"/>
              </a:ext>
            </a:extLst>
          </p:cNvPr>
          <p:cNvSpPr/>
          <p:nvPr/>
        </p:nvSpPr>
        <p:spPr>
          <a:xfrm>
            <a:off x="3874760" y="1837053"/>
            <a:ext cx="3852670" cy="451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/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The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𝒊𝒙</m:t>
                        </m:r>
                      </m:sup>
                    </m:sSup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blipFill>
                <a:blip r:embed="rId4"/>
                <a:stretch>
                  <a:fillRect t="-4478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/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/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1C4F1F-C9BB-4848-A60C-FDD732A45FDA}"/>
              </a:ext>
            </a:extLst>
          </p:cNvPr>
          <p:cNvSpPr txBox="1"/>
          <p:nvPr/>
        </p:nvSpPr>
        <p:spPr>
          <a:xfrm>
            <a:off x="7329949" y="1909917"/>
            <a:ext cx="1437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Complex exponentials </a:t>
            </a:r>
            <a:r>
              <a:rPr lang="en-US" b="1" i="1" dirty="0">
                <a:solidFill>
                  <a:srgbClr val="7030A0"/>
                </a:solidFill>
              </a:rPr>
              <a:t>wave</a:t>
            </a:r>
            <a:r>
              <a:rPr lang="en-US" b="1" dirty="0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782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7D17F-2656-DB52-C194-A60C7AE7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65" y="1486648"/>
            <a:ext cx="2657143" cy="25263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36F5B6-ACBF-43D3-9DDA-B5726CCD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7" y="5110450"/>
            <a:ext cx="5695238" cy="15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6E3655-E05E-4154-B048-8CBB3FEC9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74" y="4184289"/>
            <a:ext cx="4081335" cy="804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030293" y="248134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964124" y="415729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4272448" y="450122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739902" y="467885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2760437" y="2666015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94515" y="536838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3434539" y="553868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2633021" y="5048367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829001-8E17-4143-9B22-35E59C0F197A}"/>
              </a:ext>
            </a:extLst>
          </p:cNvPr>
          <p:cNvGrpSpPr/>
          <p:nvPr/>
        </p:nvGrpSpPr>
        <p:grpSpPr>
          <a:xfrm>
            <a:off x="3000322" y="586593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B79CC6-A018-4500-8BA3-CC48CF493F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7FFE9C-57A4-4FAA-8492-DAFF16ED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0D83E4-2177-4B95-B77B-053A53A148CA}"/>
              </a:ext>
            </a:extLst>
          </p:cNvPr>
          <p:cNvGrpSpPr/>
          <p:nvPr/>
        </p:nvGrpSpPr>
        <p:grpSpPr>
          <a:xfrm>
            <a:off x="6364111" y="6346168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6C5F4A-54FB-4BEA-9F07-EE119AA9B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B984C8-3E9A-45E7-A59E-B0A80D788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1873770" y="6123772"/>
            <a:ext cx="532151" cy="184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0186F3-27AF-43C4-9B10-BC210F1179C4}"/>
                  </a:ext>
                </a:extLst>
              </p:cNvPr>
              <p:cNvSpPr txBox="1"/>
              <p:nvPr/>
            </p:nvSpPr>
            <p:spPr>
              <a:xfrm>
                <a:off x="5361067" y="4458327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0186F3-27AF-43C4-9B10-BC210F11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067" y="4458327"/>
                <a:ext cx="16813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74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6F036-0179-4C53-896C-0F78FAF6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35" y="1317032"/>
            <a:ext cx="5181230" cy="5335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41985" y="152059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809971" y="167347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4016849" y="1818338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3862548" y="2265018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3263087" y="2689094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98423" y="459290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4140001" y="569936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4037608" y="3390289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2229484" y="2657291"/>
            <a:ext cx="892424" cy="140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F11DCF-F98A-4CCA-9470-34EF4A2475F3}"/>
              </a:ext>
            </a:extLst>
          </p:cNvPr>
          <p:cNvGrpSpPr/>
          <p:nvPr/>
        </p:nvGrpSpPr>
        <p:grpSpPr>
          <a:xfrm>
            <a:off x="5317506" y="1396473"/>
            <a:ext cx="2763079" cy="923330"/>
            <a:chOff x="255607" y="4733522"/>
            <a:chExt cx="2763079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2F70C0-7674-4FE4-B631-B6D32C2C39E1}"/>
                </a:ext>
              </a:extLst>
            </p:cNvPr>
            <p:cNvSpPr txBox="1"/>
            <p:nvPr/>
          </p:nvSpPr>
          <p:spPr>
            <a:xfrm>
              <a:off x="837954" y="4733522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complex exponential to Argand coordinates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9CA9343-9A71-47AE-AE7E-467C0D592AE5}"/>
                </a:ext>
              </a:extLst>
            </p:cNvPr>
            <p:cNvSpPr/>
            <p:nvPr/>
          </p:nvSpPr>
          <p:spPr>
            <a:xfrm rot="10800000">
              <a:off x="255607" y="5084765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20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DD653E-897A-4548-A332-DD419367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22" y="1522152"/>
            <a:ext cx="7385231" cy="3908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341220" y="1485242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611175" y="1890304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791873" y="2081424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750304" y="2273799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5556102" y="2483638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69421" y="3054092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3130471" y="3676813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4366846" y="2684760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829001-8E17-4143-9B22-35E59C0F197A}"/>
              </a:ext>
            </a:extLst>
          </p:cNvPr>
          <p:cNvGrpSpPr/>
          <p:nvPr/>
        </p:nvGrpSpPr>
        <p:grpSpPr>
          <a:xfrm>
            <a:off x="6038994" y="405364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B79CC6-A018-4500-8BA3-CC48CF493F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7FFE9C-57A4-4FAA-8492-DAFF16ED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0D83E4-2177-4B95-B77B-053A53A148CA}"/>
              </a:ext>
            </a:extLst>
          </p:cNvPr>
          <p:cNvGrpSpPr/>
          <p:nvPr/>
        </p:nvGrpSpPr>
        <p:grpSpPr>
          <a:xfrm>
            <a:off x="2496648" y="4260791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6C5F4A-54FB-4BEA-9F07-EE119AA9B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B984C8-3E9A-45E7-A59E-B0A80D788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1626433" y="4572290"/>
            <a:ext cx="1504038" cy="184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B8BFF2-210C-423A-A6CF-A60D811E25E7}"/>
              </a:ext>
            </a:extLst>
          </p:cNvPr>
          <p:cNvGrpSpPr/>
          <p:nvPr/>
        </p:nvGrpSpPr>
        <p:grpSpPr>
          <a:xfrm>
            <a:off x="5986376" y="1996800"/>
            <a:ext cx="2868547" cy="923330"/>
            <a:chOff x="5681719" y="1295427"/>
            <a:chExt cx="2868547" cy="9233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976310-0AAB-4501-8596-B3EA1CA013FC}"/>
                </a:ext>
              </a:extLst>
            </p:cNvPr>
            <p:cNvSpPr txBox="1"/>
            <p:nvPr/>
          </p:nvSpPr>
          <p:spPr>
            <a:xfrm>
              <a:off x="6369534" y="1295427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Argand coordinates to complex exponential </a:t>
              </a:r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60DAA5CD-B5FA-4CDA-BC6C-886F47F85B1A}"/>
                </a:ext>
              </a:extLst>
            </p:cNvPr>
            <p:cNvSpPr/>
            <p:nvPr/>
          </p:nvSpPr>
          <p:spPr>
            <a:xfrm rot="10800000">
              <a:off x="5681719" y="1646670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329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CB1AA3-CBFB-008F-D984-11E18AC6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/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just a limitless rising curve</a:t>
                </a:r>
              </a:p>
            </p:txBody>
          </p:sp>
        </mc:Choice>
        <mc:Fallback xmlns="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/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keeps looping, forever locked in a unit circle</a:t>
                </a:r>
              </a:p>
            </p:txBody>
          </p:sp>
        </mc:Choice>
        <mc:Fallback xmlns="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20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20" y="1362804"/>
            <a:ext cx="3109930" cy="256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051" y="1790557"/>
            <a:ext cx="1438095" cy="17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179" y="4275960"/>
            <a:ext cx="2869804" cy="1902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008" y="4201148"/>
            <a:ext cx="2555813" cy="2052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EACCAC-5E7E-4D5F-A408-499417E86352}"/>
              </a:ext>
            </a:extLst>
          </p:cNvPr>
          <p:cNvSpPr txBox="1"/>
          <p:nvPr/>
        </p:nvSpPr>
        <p:spPr>
          <a:xfrm>
            <a:off x="7783821" y="2165870"/>
            <a:ext cx="102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Argand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354076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55AB19-210F-DD8B-1D80-A8932C51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euler_formula.py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/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3.25</m:t>
                          </m:r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=1.803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CA1281-4702-4D1F-897F-E28421FBD88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281516" y="4468663"/>
            <a:ext cx="1002890" cy="132834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/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3.25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func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2.159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FC538DFB-0FD5-4D37-A62C-FCC7650E83A8}"/>
              </a:ext>
            </a:extLst>
          </p:cNvPr>
          <p:cNvSpPr/>
          <p:nvPr/>
        </p:nvSpPr>
        <p:spPr>
          <a:xfrm rot="14294870">
            <a:off x="4287212" y="3432523"/>
            <a:ext cx="791243" cy="762722"/>
          </a:xfrm>
          <a:prstGeom prst="arc">
            <a:avLst>
              <a:gd name="adj1" fmla="val 8154623"/>
              <a:gd name="adj2" fmla="val 13917870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/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420168-1583-410D-8238-88976B6F9B5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4" y="4139761"/>
            <a:ext cx="320936" cy="407899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9D887B6-3F62-498C-8C4B-55B67E8421C1}"/>
              </a:ext>
            </a:extLst>
          </p:cNvPr>
          <p:cNvSpPr/>
          <p:nvPr/>
        </p:nvSpPr>
        <p:spPr>
          <a:xfrm>
            <a:off x="6943456" y="1199892"/>
            <a:ext cx="2033458" cy="862941"/>
          </a:xfrm>
          <a:prstGeom prst="wedgeRoundRectCallout">
            <a:avLst>
              <a:gd name="adj1" fmla="val -87835"/>
              <a:gd name="adj2" fmla="val 1406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1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B6FC220E-4A7F-4724-A2AE-F6C0C87D78A5}"/>
              </a:ext>
            </a:extLst>
          </p:cNvPr>
          <p:cNvSpPr/>
          <p:nvPr/>
        </p:nvSpPr>
        <p:spPr>
          <a:xfrm>
            <a:off x="245589" y="5373896"/>
            <a:ext cx="2033458" cy="862941"/>
          </a:xfrm>
          <a:prstGeom prst="wedgeRoundRectCallout">
            <a:avLst>
              <a:gd name="adj1" fmla="val 118943"/>
              <a:gd name="adj2" fmla="val -504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2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</a:t>
            </a:r>
          </a:p>
        </p:txBody>
      </p:sp>
    </p:spTree>
    <p:extLst>
      <p:ext uri="{BB962C8B-B14F-4D97-AF65-F5344CB8AC3E}">
        <p14:creationId xmlns:p14="http://schemas.microsoft.com/office/powerpoint/2010/main" val="83614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12" grpId="0" animBg="1"/>
      <p:bldP spid="13" grpId="0"/>
      <p:bldP spid="26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/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blipFill>
                <a:blip r:embed="rId3"/>
                <a:stretch>
                  <a:fillRect l="-2717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/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blipFill>
                <a:blip r:embed="rId4"/>
                <a:stretch>
                  <a:fillRect l="-2821" t="-1923" r="-51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/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blipFill>
                <a:blip r:embed="rId5"/>
                <a:stretch>
                  <a:fillRect l="-3030" t="-1923" r="-551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/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blipFill>
                <a:blip r:embed="rId6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1E031D-4B88-44D9-A206-A3753CEB48ED}"/>
              </a:ext>
            </a:extLst>
          </p:cNvPr>
          <p:cNvCxnSpPr>
            <a:cxnSpLocks/>
          </p:cNvCxnSpPr>
          <p:nvPr/>
        </p:nvCxnSpPr>
        <p:spPr>
          <a:xfrm>
            <a:off x="1054509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/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/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blipFill>
                <a:blip r:embed="rId8"/>
                <a:stretch>
                  <a:fillRect l="-2989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/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blipFill>
                <a:blip r:embed="rId9"/>
                <a:stretch>
                  <a:fillRect l="-2558" t="-1923" r="-25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/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blipFill>
                <a:blip r:embed="rId10"/>
                <a:stretch>
                  <a:fillRect l="-2639" t="-1923" r="-26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/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D5D80D-946A-42A5-9E46-038ADB44AD6B}"/>
              </a:ext>
            </a:extLst>
          </p:cNvPr>
          <p:cNvCxnSpPr>
            <a:cxnSpLocks/>
          </p:cNvCxnSpPr>
          <p:nvPr/>
        </p:nvCxnSpPr>
        <p:spPr>
          <a:xfrm>
            <a:off x="5099300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/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4931CB9-BCCE-4042-BE13-C3359F12E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128" y="3815225"/>
            <a:ext cx="3218853" cy="2895287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C38E8D-73A0-498D-8EDA-DEA6008371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504" y="3774798"/>
            <a:ext cx="3214074" cy="2895287"/>
          </a:xfrm>
          <a:prstGeom prst="rect">
            <a:avLst/>
          </a:prstGeom>
          <a:ln>
            <a:noFill/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94B69B-A28E-4647-91D9-683C58DF77CF}"/>
              </a:ext>
            </a:extLst>
          </p:cNvPr>
          <p:cNvCxnSpPr>
            <a:cxnSpLocks/>
          </p:cNvCxnSpPr>
          <p:nvPr/>
        </p:nvCxnSpPr>
        <p:spPr>
          <a:xfrm>
            <a:off x="2396612" y="5361039"/>
            <a:ext cx="10823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FB6704-1A62-4128-A5CD-71058B0CA721}"/>
              </a:ext>
            </a:extLst>
          </p:cNvPr>
          <p:cNvCxnSpPr>
            <a:cxnSpLocks/>
          </p:cNvCxnSpPr>
          <p:nvPr/>
        </p:nvCxnSpPr>
        <p:spPr>
          <a:xfrm flipV="1">
            <a:off x="6397113" y="4252913"/>
            <a:ext cx="0" cy="1083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/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0=1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blipFill>
                <a:blip r:embed="rId15"/>
                <a:stretch>
                  <a:fillRect l="-3145" r="-503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/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blipFill>
                <a:blip r:embed="rId16"/>
                <a:stretch>
                  <a:fillRect l="-5161" r="-51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A12B23D-15AF-4D32-835D-66BA8A81E21F}"/>
              </a:ext>
            </a:extLst>
          </p:cNvPr>
          <p:cNvSpPr/>
          <p:nvPr/>
        </p:nvSpPr>
        <p:spPr>
          <a:xfrm>
            <a:off x="5511914" y="4911213"/>
            <a:ext cx="239955" cy="191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847BB-7A82-48E7-9B92-2D36D3644948}"/>
              </a:ext>
            </a:extLst>
          </p:cNvPr>
          <p:cNvSpPr/>
          <p:nvPr/>
        </p:nvSpPr>
        <p:spPr>
          <a:xfrm>
            <a:off x="6614353" y="3032576"/>
            <a:ext cx="848332" cy="28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24A88C-AB24-464D-A347-E72EF8C80792}"/>
              </a:ext>
            </a:extLst>
          </p:cNvPr>
          <p:cNvSpPr/>
          <p:nvPr/>
        </p:nvSpPr>
        <p:spPr>
          <a:xfrm>
            <a:off x="7691284" y="5102942"/>
            <a:ext cx="309714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7F15EF9-A544-4A5F-B219-832F7690E145}"/>
              </a:ext>
            </a:extLst>
          </p:cNvPr>
          <p:cNvCxnSpPr>
            <a:stCxn id="32" idx="3"/>
            <a:endCxn id="35" idx="3"/>
          </p:cNvCxnSpPr>
          <p:nvPr/>
        </p:nvCxnSpPr>
        <p:spPr>
          <a:xfrm flipH="1">
            <a:off x="8000998" y="4011567"/>
            <a:ext cx="237762" cy="1273938"/>
          </a:xfrm>
          <a:prstGeom prst="bentConnector3">
            <a:avLst>
              <a:gd name="adj1" fmla="val -961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2EC5121-DDA7-4810-B75C-D493D1D432E0}"/>
              </a:ext>
            </a:extLst>
          </p:cNvPr>
          <p:cNvCxnSpPr>
            <a:cxnSpLocks/>
          </p:cNvCxnSpPr>
          <p:nvPr/>
        </p:nvCxnSpPr>
        <p:spPr>
          <a:xfrm flipV="1">
            <a:off x="2414588" y="483870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0D50A-60CE-48BB-A597-95122B5A2029}"/>
              </a:ext>
            </a:extLst>
          </p:cNvPr>
          <p:cNvCxnSpPr>
            <a:cxnSpLocks/>
          </p:cNvCxnSpPr>
          <p:nvPr/>
        </p:nvCxnSpPr>
        <p:spPr>
          <a:xfrm>
            <a:off x="2414588" y="536103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E75058-84DF-42BF-BC4B-DC2D8AEDCA07}"/>
              </a:ext>
            </a:extLst>
          </p:cNvPr>
          <p:cNvCxnSpPr>
            <a:cxnSpLocks/>
          </p:cNvCxnSpPr>
          <p:nvPr/>
        </p:nvCxnSpPr>
        <p:spPr>
          <a:xfrm flipV="1">
            <a:off x="6395556" y="480625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69F8A0-7436-4AC7-9DF7-764FFCB94914}"/>
              </a:ext>
            </a:extLst>
          </p:cNvPr>
          <p:cNvCxnSpPr>
            <a:cxnSpLocks/>
          </p:cNvCxnSpPr>
          <p:nvPr/>
        </p:nvCxnSpPr>
        <p:spPr>
          <a:xfrm>
            <a:off x="6395556" y="532858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10AE9B-7FBA-452E-BE9D-A2542E6E37FC}"/>
              </a:ext>
            </a:extLst>
          </p:cNvPr>
          <p:cNvCxnSpPr>
            <a:cxnSpLocks/>
          </p:cNvCxnSpPr>
          <p:nvPr/>
        </p:nvCxnSpPr>
        <p:spPr>
          <a:xfrm flipH="1" flipV="1">
            <a:off x="5488781" y="4803524"/>
            <a:ext cx="906775" cy="52506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5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7" grpId="0"/>
      <p:bldP spid="15" grpId="0"/>
      <p:bldP spid="16" grpId="0"/>
      <p:bldP spid="17" grpId="0"/>
      <p:bldP spid="18" grpId="0"/>
      <p:bldP spid="19" grpId="0"/>
      <p:bldP spid="21" grpId="0"/>
      <p:bldP spid="31" grpId="0"/>
      <p:bldP spid="32" grpId="0"/>
      <p:bldP spid="33" grpId="0" animBg="1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blipFill>
                <a:blip r:embed="rId4"/>
                <a:stretch>
                  <a:fillRect l="-1359" t="-1923" r="-217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486930" y="2189977"/>
            <a:ext cx="2559350" cy="419859"/>
            <a:chOff x="552939" y="1995067"/>
            <a:chExt cx="2559350" cy="4198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9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7" grpId="0"/>
      <p:bldP spid="20" grpId="0"/>
      <p:bldP spid="22" grpId="0"/>
      <p:bldP spid="23" grpId="0"/>
      <p:bldP spid="24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/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blipFill>
                <a:blip r:embed="rId3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/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blipFill>
                <a:blip r:embed="rId4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D1C8973-51A3-43A5-8465-8B0954F837E5}"/>
              </a:ext>
            </a:extLst>
          </p:cNvPr>
          <p:cNvGrpSpPr/>
          <p:nvPr/>
        </p:nvGrpSpPr>
        <p:grpSpPr>
          <a:xfrm>
            <a:off x="3687833" y="3047862"/>
            <a:ext cx="2364622" cy="1108879"/>
            <a:chOff x="4359875" y="2627713"/>
            <a:chExt cx="2364622" cy="1108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/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0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/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444" r="-888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/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/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use the </a:t>
                </a:r>
                <a:r>
                  <a:rPr lang="en-US" b="1" dirty="0">
                    <a:solidFill>
                      <a:srgbClr val="7030A0"/>
                    </a:solidFill>
                  </a:rPr>
                  <a:t>conjugate</a:t>
                </a:r>
                <a:r>
                  <a:rPr lang="en-US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inner</a:t>
                </a:r>
                <a:r>
                  <a:rPr lang="en-US" dirty="0">
                    <a:solidFill>
                      <a:srgbClr val="7030A0"/>
                    </a:solidFill>
                  </a:rPr>
                  <a:t> product </a:t>
                </a:r>
                <a:r>
                  <a:rPr lang="en-US" u="sng" dirty="0">
                    <a:solidFill>
                      <a:srgbClr val="7030A0"/>
                    </a:solidFill>
                  </a:rPr>
                  <a:t>must</a:t>
                </a:r>
                <a:r>
                  <a:rPr lang="en-US" dirty="0">
                    <a:solidFill>
                      <a:srgbClr val="7030A0"/>
                    </a:solidFill>
                  </a:rPr>
                  <a:t>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blipFill>
                <a:blip r:embed="rId13"/>
                <a:stretch>
                  <a:fillRect l="-188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7EA0554-6BE0-4A58-8293-8BA6420ADB5C}"/>
              </a:ext>
            </a:extLst>
          </p:cNvPr>
          <p:cNvSpPr/>
          <p:nvPr/>
        </p:nvSpPr>
        <p:spPr>
          <a:xfrm>
            <a:off x="3955828" y="3066032"/>
            <a:ext cx="257176" cy="292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F2F63D-C06D-40BF-9919-A90EEDC87E1B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rot="5400000" flipH="1" flipV="1">
            <a:off x="5214553" y="1339963"/>
            <a:ext cx="595932" cy="2856206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/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For complex numbers </a:t>
                </a:r>
                <a:r>
                  <a:rPr lang="en-US" b="1" dirty="0">
                    <a:solidFill>
                      <a:srgbClr val="7030A0"/>
                    </a:solidFill>
                  </a:rPr>
                  <a:t>(scalars)</a:t>
                </a:r>
                <a:r>
                  <a:rPr lang="en-US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magnitude 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norm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absolute value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blipFill>
                <a:blip r:embed="rId14"/>
                <a:stretch>
                  <a:fillRect l="-1553" t="-3061" r="-583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/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blipFill>
                <a:blip r:embed="rId1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C8BE59-5587-4DEF-B793-C24472BD288B}"/>
              </a:ext>
            </a:extLst>
          </p:cNvPr>
          <p:cNvCxnSpPr/>
          <p:nvPr/>
        </p:nvCxnSpPr>
        <p:spPr>
          <a:xfrm flipV="1">
            <a:off x="5453365" y="3429000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92D95-4852-43DA-9B77-75A8B8226ADC}"/>
              </a:ext>
            </a:extLst>
          </p:cNvPr>
          <p:cNvCxnSpPr/>
          <p:nvPr/>
        </p:nvCxnSpPr>
        <p:spPr>
          <a:xfrm flipV="1">
            <a:off x="6470242" y="3434713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61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8" grpId="0"/>
      <p:bldP spid="20" grpId="0"/>
      <p:bldP spid="16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/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/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/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blipFill>
                <a:blip r:embed="rId5"/>
                <a:stretch>
                  <a:fillRect l="-1413" r="-106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/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blipFill>
                <a:blip r:embed="rId6"/>
                <a:stretch>
                  <a:fillRect l="-2016" r="-80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/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blipFill>
                <a:blip r:embed="rId7"/>
                <a:stretch>
                  <a:fillRect l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/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ra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/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blipFill>
                <a:blip r:embed="rId9"/>
                <a:stretch>
                  <a:fillRect l="-452" t="-416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/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blipFill>
                <a:blip r:embed="rId10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/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/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9A75C49-743C-4F11-B695-90BC5C6415E8}"/>
              </a:ext>
            </a:extLst>
          </p:cNvPr>
          <p:cNvGrpSpPr/>
          <p:nvPr/>
        </p:nvGrpSpPr>
        <p:grpSpPr>
          <a:xfrm>
            <a:off x="3013188" y="1729978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BC43A9-14D9-42CA-A8B7-A76DF248B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29561F-18B1-458B-AF3E-DE52AC1EB6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4C1219-617D-43E1-954D-D7E17F558580}"/>
              </a:ext>
            </a:extLst>
          </p:cNvPr>
          <p:cNvGrpSpPr/>
          <p:nvPr/>
        </p:nvGrpSpPr>
        <p:grpSpPr>
          <a:xfrm>
            <a:off x="3458023" y="2314493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B2DB77-6C5D-40A6-BD20-DCC464964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CD4BC07-A2EE-481C-8DA3-F6DE77E9CE0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3A598E-3FBC-4A55-847C-90343C98A5E3}"/>
              </a:ext>
            </a:extLst>
          </p:cNvPr>
          <p:cNvGrpSpPr/>
          <p:nvPr/>
        </p:nvGrpSpPr>
        <p:grpSpPr>
          <a:xfrm>
            <a:off x="2957122" y="3015001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FD2723-2725-403E-865C-6183BE85F8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797ED3F-3B7E-4BB6-9212-1004B86F6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0FF27C-E6E7-4D31-8887-EF1F475F154F}"/>
              </a:ext>
            </a:extLst>
          </p:cNvPr>
          <p:cNvGrpSpPr/>
          <p:nvPr/>
        </p:nvGrpSpPr>
        <p:grpSpPr>
          <a:xfrm>
            <a:off x="3013188" y="3615602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5B4140-520D-4785-893B-38ACE25107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CCFA9A-5838-4A79-B8C2-D90BD9A44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02FB48-8498-42C9-B541-E4EC4F8D9993}"/>
              </a:ext>
            </a:extLst>
          </p:cNvPr>
          <p:cNvGrpSpPr/>
          <p:nvPr/>
        </p:nvGrpSpPr>
        <p:grpSpPr>
          <a:xfrm>
            <a:off x="7096021" y="1740952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0FC712-F495-4BE0-9D0C-A9A680F7682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DF742D-08AF-47B0-B994-BB12A807C3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028C53-BD90-469C-9E2E-773C7E05F222}"/>
              </a:ext>
            </a:extLst>
          </p:cNvPr>
          <p:cNvGrpSpPr/>
          <p:nvPr/>
        </p:nvGrpSpPr>
        <p:grpSpPr>
          <a:xfrm>
            <a:off x="6643433" y="2423559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3C6329-3424-428C-8889-691E2F0C5A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CAF0F83-7180-45B0-902B-F56CEC1C8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/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𝑎𝑟𝑔𝑢𝑚𝑒𝑛𝑡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blipFill>
                <a:blip r:embed="rId13"/>
                <a:stretch>
                  <a:fillRect l="-3125" r="-3571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1FFF1CD-A91A-4E27-9BD8-E557A93D0FF2}"/>
              </a:ext>
            </a:extLst>
          </p:cNvPr>
          <p:cNvCxnSpPr>
            <a:cxnSpLocks/>
            <a:stCxn id="21" idx="0"/>
            <a:endCxn id="23" idx="1"/>
          </p:cNvCxnSpPr>
          <p:nvPr/>
        </p:nvCxnSpPr>
        <p:spPr>
          <a:xfrm rot="16200000" flipH="1" flipV="1">
            <a:off x="2190137" y="1057569"/>
            <a:ext cx="3007620" cy="4421767"/>
          </a:xfrm>
          <a:prstGeom prst="bentConnector4">
            <a:avLst>
              <a:gd name="adj1" fmla="val -7601"/>
              <a:gd name="adj2" fmla="val 12264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F4B9E-8F2B-4ADB-9B7D-46A52FE7580E}"/>
              </a:ext>
            </a:extLst>
          </p:cNvPr>
          <p:cNvSpPr/>
          <p:nvPr/>
        </p:nvSpPr>
        <p:spPr>
          <a:xfrm>
            <a:off x="4730193" y="3210809"/>
            <a:ext cx="3263462" cy="835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Let's look at how to 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demonstrate</a:t>
            </a:r>
            <a:r>
              <a:rPr lang="en-US" dirty="0"/>
              <a:t> these six identities using Python (Jupyter Lab + LaTeX)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24ED923-0941-44B1-98D7-E3584F4AFECD}"/>
              </a:ext>
            </a:extLst>
          </p:cNvPr>
          <p:cNvCxnSpPr>
            <a:cxnSpLocks/>
            <a:stCxn id="16" idx="0"/>
            <a:endCxn id="28" idx="3"/>
          </p:cNvCxnSpPr>
          <p:nvPr/>
        </p:nvCxnSpPr>
        <p:spPr>
          <a:xfrm rot="16200000" flipH="1" flipV="1">
            <a:off x="3222725" y="2757124"/>
            <a:ext cx="4210969" cy="2267036"/>
          </a:xfrm>
          <a:prstGeom prst="bentConnector4">
            <a:avLst>
              <a:gd name="adj1" fmla="val -5429"/>
              <a:gd name="adj2" fmla="val -108162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8EFE4-322A-482F-9AE3-B8F703A9F9D3}"/>
              </a:ext>
            </a:extLst>
          </p:cNvPr>
          <p:cNvSpPr/>
          <p:nvPr/>
        </p:nvSpPr>
        <p:spPr>
          <a:xfrm>
            <a:off x="6333440" y="1785158"/>
            <a:ext cx="256576" cy="22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F3C870F-3A12-4797-83E3-E397CBFAECA4}"/>
              </a:ext>
            </a:extLst>
          </p:cNvPr>
          <p:cNvSpPr/>
          <p:nvPr/>
        </p:nvSpPr>
        <p:spPr>
          <a:xfrm>
            <a:off x="465216" y="5282659"/>
            <a:ext cx="1363036" cy="49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Proof</a:t>
            </a:r>
          </a:p>
        </p:txBody>
      </p:sp>
    </p:spTree>
    <p:extLst>
      <p:ext uri="{BB962C8B-B14F-4D97-AF65-F5344CB8AC3E}">
        <p14:creationId xmlns:p14="http://schemas.microsoft.com/office/powerpoint/2010/main" val="359865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8" grpId="0"/>
      <p:bldP spid="5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60E550-FD96-C8CF-FCCA-6426298C2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164843" y="181610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14832" y="259040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478377" y="3490197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638819" y="3979989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5403954" y="5032243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5181007" y="5596784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/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9C1C0CF-870B-4E15-BB5B-CB12F66C2F5E}"/>
              </a:ext>
            </a:extLst>
          </p:cNvPr>
          <p:cNvSpPr txBox="1"/>
          <p:nvPr/>
        </p:nvSpPr>
        <p:spPr>
          <a:xfrm>
            <a:off x="5660923" y="3965925"/>
            <a:ext cx="135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Identity # 1: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78520-220C-46F7-B45A-9770504333FA}"/>
              </a:ext>
            </a:extLst>
          </p:cNvPr>
          <p:cNvSpPr/>
          <p:nvPr/>
        </p:nvSpPr>
        <p:spPr>
          <a:xfrm>
            <a:off x="3610303" y="5032243"/>
            <a:ext cx="796159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E11545-7B15-49E4-AC68-35004BBEC264}"/>
              </a:ext>
            </a:extLst>
          </p:cNvPr>
          <p:cNvSpPr/>
          <p:nvPr/>
        </p:nvSpPr>
        <p:spPr>
          <a:xfrm>
            <a:off x="3794233" y="5641425"/>
            <a:ext cx="1045780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C568F-D7A6-4992-B3D4-8529EF2A7231}"/>
              </a:ext>
            </a:extLst>
          </p:cNvPr>
          <p:cNvSpPr txBox="1"/>
          <p:nvPr/>
        </p:nvSpPr>
        <p:spPr>
          <a:xfrm>
            <a:off x="360552" y="5986424"/>
            <a:ext cx="4479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t1</a:t>
            </a:r>
            <a:r>
              <a:rPr lang="en-US" sz="1600" dirty="0"/>
              <a:t> = Left-Hand Side of Equation (the first term)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t2</a:t>
            </a:r>
            <a:r>
              <a:rPr lang="en-US" sz="1600" dirty="0"/>
              <a:t> = Right-Hand Side of Equation (the second term)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61ABFA-7A01-48DC-A20A-DF632862D1C1}"/>
              </a:ext>
            </a:extLst>
          </p:cNvPr>
          <p:cNvCxnSpPr/>
          <p:nvPr/>
        </p:nvCxnSpPr>
        <p:spPr>
          <a:xfrm>
            <a:off x="1023455" y="4992828"/>
            <a:ext cx="26013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35B6934-F8DF-4EF4-BC71-2B5419CB1739}"/>
              </a:ext>
            </a:extLst>
          </p:cNvPr>
          <p:cNvSpPr txBox="1"/>
          <p:nvPr/>
        </p:nvSpPr>
        <p:spPr>
          <a:xfrm>
            <a:off x="7159475" y="3674863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838FA3-2ECD-4B0C-BEA7-A55C36EB4CD6}"/>
              </a:ext>
            </a:extLst>
          </p:cNvPr>
          <p:cNvSpPr txBox="1"/>
          <p:nvPr/>
        </p:nvSpPr>
        <p:spPr>
          <a:xfrm>
            <a:off x="8061666" y="3681004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FFC3E5B-B9A5-6C6E-0C32-67CA09EDC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complex_algebra.ipynb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471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5" grpId="0" animBg="1"/>
      <p:bldP spid="43" grpId="0" animBg="1"/>
      <p:bldP spid="8" grpId="0"/>
      <p:bldP spid="48" grpId="0"/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7F7A01A-3ED5-1C1A-6566-F29CDC2BC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complex_algebra.ipynb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847F3-7944-4B33-AE5E-D77AB494F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487" y="1811697"/>
            <a:ext cx="2721651" cy="3028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902765-B4C4-41F9-A4EB-E16F9B129DC8}"/>
              </a:ext>
            </a:extLst>
          </p:cNvPr>
          <p:cNvSpPr/>
          <p:nvPr/>
        </p:nvSpPr>
        <p:spPr>
          <a:xfrm>
            <a:off x="4692180" y="5115910"/>
            <a:ext cx="220717" cy="197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B1929F-643D-494D-A570-BA80889ADB61}"/>
              </a:ext>
            </a:extLst>
          </p:cNvPr>
          <p:cNvSpPr/>
          <p:nvPr/>
        </p:nvSpPr>
        <p:spPr>
          <a:xfrm>
            <a:off x="7916918" y="4101662"/>
            <a:ext cx="525516" cy="241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8A830CB-D1FF-450B-AAFB-510FCDA787B9}"/>
              </a:ext>
            </a:extLst>
          </p:cNvPr>
          <p:cNvCxnSpPr>
            <a:cxnSpLocks/>
            <a:stCxn id="8" idx="0"/>
            <a:endCxn id="32" idx="3"/>
          </p:cNvCxnSpPr>
          <p:nvPr/>
        </p:nvCxnSpPr>
        <p:spPr>
          <a:xfrm rot="5400000" flipH="1" flipV="1">
            <a:off x="6175797" y="2849274"/>
            <a:ext cx="893379" cy="3639895"/>
          </a:xfrm>
          <a:prstGeom prst="bentConnector4">
            <a:avLst>
              <a:gd name="adj1" fmla="val 19744"/>
              <a:gd name="adj2" fmla="val 11039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F13BB51-3DCA-4F97-BAD0-E9F69497C192}"/>
              </a:ext>
            </a:extLst>
          </p:cNvPr>
          <p:cNvSpPr/>
          <p:nvPr/>
        </p:nvSpPr>
        <p:spPr>
          <a:xfrm>
            <a:off x="3796173" y="5687318"/>
            <a:ext cx="1061545" cy="1970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A0510A-B800-49CD-ADA7-BCD64E56DA06}"/>
              </a:ext>
            </a:extLst>
          </p:cNvPr>
          <p:cNvSpPr/>
          <p:nvPr/>
        </p:nvSpPr>
        <p:spPr>
          <a:xfrm>
            <a:off x="7740870" y="4473466"/>
            <a:ext cx="525516" cy="24173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9FA60B9-4049-46C1-B103-2395E45CF015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rot="5400000" flipH="1" flipV="1">
            <a:off x="5580695" y="3461455"/>
            <a:ext cx="1169183" cy="3676682"/>
          </a:xfrm>
          <a:prstGeom prst="bentConnector3">
            <a:avLst>
              <a:gd name="adj1" fmla="val -1955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C67BC5E-608B-41FF-A198-692398AC0BB7}"/>
              </a:ext>
            </a:extLst>
          </p:cNvPr>
          <p:cNvSpPr/>
          <p:nvPr/>
        </p:nvSpPr>
        <p:spPr>
          <a:xfrm>
            <a:off x="8315326" y="3333186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FE3C4D-1EC7-44C7-8310-FCC443F63789}"/>
              </a:ext>
            </a:extLst>
          </p:cNvPr>
          <p:cNvSpPr/>
          <p:nvPr/>
        </p:nvSpPr>
        <p:spPr>
          <a:xfrm>
            <a:off x="8179676" y="3718128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EAF979-7759-49F0-8ACE-5326B8C1CD07}"/>
              </a:ext>
            </a:extLst>
          </p:cNvPr>
          <p:cNvSpPr/>
          <p:nvPr/>
        </p:nvSpPr>
        <p:spPr>
          <a:xfrm>
            <a:off x="1383177" y="3976852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C4E928-7347-4A6C-8E90-9DF4730BD6E3}"/>
              </a:ext>
            </a:extLst>
          </p:cNvPr>
          <p:cNvSpPr/>
          <p:nvPr/>
        </p:nvSpPr>
        <p:spPr>
          <a:xfrm>
            <a:off x="1073614" y="4131634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C5AA88-5F2A-444B-9A79-C255D3DF12EA}"/>
              </a:ext>
            </a:extLst>
          </p:cNvPr>
          <p:cNvSpPr/>
          <p:nvPr/>
        </p:nvSpPr>
        <p:spPr>
          <a:xfrm>
            <a:off x="6099695" y="3390900"/>
            <a:ext cx="612722" cy="201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A3F495-C25A-4077-9702-F4A537ED6E9B}"/>
              </a:ext>
            </a:extLst>
          </p:cNvPr>
          <p:cNvSpPr/>
          <p:nvPr/>
        </p:nvSpPr>
        <p:spPr>
          <a:xfrm>
            <a:off x="6099695" y="3750567"/>
            <a:ext cx="486680" cy="226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3D03484-5755-43F6-B190-9859EEE9D623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 flipV="1">
            <a:off x="1603895" y="3491405"/>
            <a:ext cx="4495800" cy="54785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04C4A8D-7BD2-44DC-A1A4-8D29B04AB6DB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 flipV="1">
            <a:off x="1294332" y="3863710"/>
            <a:ext cx="4805363" cy="330329"/>
          </a:xfrm>
          <a:prstGeom prst="bentConnector3">
            <a:avLst>
              <a:gd name="adj1" fmla="val 7083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92CAE3A-83A4-428F-A007-4F1315F74C73}"/>
              </a:ext>
            </a:extLst>
          </p:cNvPr>
          <p:cNvCxnSpPr/>
          <p:nvPr/>
        </p:nvCxnSpPr>
        <p:spPr>
          <a:xfrm>
            <a:off x="1023455" y="4992828"/>
            <a:ext cx="26013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6BE9886-7950-48F7-847A-A90E3D5DCB72}"/>
              </a:ext>
            </a:extLst>
          </p:cNvPr>
          <p:cNvSpPr txBox="1"/>
          <p:nvPr/>
        </p:nvSpPr>
        <p:spPr>
          <a:xfrm>
            <a:off x="414681" y="6171685"/>
            <a:ext cx="341896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will use </a:t>
            </a:r>
            <a:r>
              <a:rPr lang="en-US" b="1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np.isclose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()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very often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/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22E9A7A5-7BFD-4FAA-A6AB-A800592BED38}"/>
              </a:ext>
            </a:extLst>
          </p:cNvPr>
          <p:cNvGrpSpPr/>
          <p:nvPr/>
        </p:nvGrpSpPr>
        <p:grpSpPr>
          <a:xfrm>
            <a:off x="7605274" y="1319525"/>
            <a:ext cx="1076632" cy="369332"/>
            <a:chOff x="4968362" y="2079211"/>
            <a:chExt cx="1076632" cy="369332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0B0FE56-9A53-4AFC-A35A-17ED1A8A3B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E6649D-E0B8-4195-9618-72605AE8838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3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 animBg="1"/>
      <p:bldP spid="35" grpId="0" animBg="1"/>
      <p:bldP spid="36" grpId="0" animBg="1"/>
      <p:bldP spid="42" grpId="0" animBg="1"/>
      <p:bldP spid="43" grpId="0" animBg="1"/>
      <p:bldP spid="5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complex_algebra.ipynb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678609-9B2F-475F-826C-0EF40379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1" y="1727740"/>
            <a:ext cx="4752381" cy="20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DB1386-C964-4768-BF49-CE21A8D2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94" y="2050511"/>
            <a:ext cx="2961985" cy="1182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0CAA6D-CEEE-4E6B-981D-8BA6A5F0A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41" y="4239588"/>
            <a:ext cx="6685714" cy="22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4BFB6D-F056-4A65-8576-CF6D3CDFE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216" y="4571122"/>
            <a:ext cx="2526163" cy="118219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/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blipFill>
                <a:blip r:embed="rId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5CD3AC1-FDEC-4F53-8150-E0F504F879EC}"/>
              </a:ext>
            </a:extLst>
          </p:cNvPr>
          <p:cNvGrpSpPr/>
          <p:nvPr/>
        </p:nvGrpSpPr>
        <p:grpSpPr>
          <a:xfrm>
            <a:off x="7858793" y="1418783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1637B16-8605-4E81-9FEC-374A1A670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585F70E-734C-4367-9A5E-9A0F56576E8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/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blipFill>
                <a:blip r:embed="rId8"/>
                <a:stretch>
                  <a:fillRect l="-1413" r="-70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51E1318-0ADD-4891-BAA5-0E7794FA9E8D}"/>
              </a:ext>
            </a:extLst>
          </p:cNvPr>
          <p:cNvGrpSpPr/>
          <p:nvPr/>
        </p:nvGrpSpPr>
        <p:grpSpPr>
          <a:xfrm>
            <a:off x="7357892" y="3827708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2E0025-61E8-4A74-BD72-04854B963A5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E5FC322-0B86-4EE4-AE6E-575F5D348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5028AB-682D-4C43-9D4C-7BF885462C2F}"/>
              </a:ext>
            </a:extLst>
          </p:cNvPr>
          <p:cNvGrpSpPr/>
          <p:nvPr/>
        </p:nvGrpSpPr>
        <p:grpSpPr>
          <a:xfrm>
            <a:off x="2099123" y="1948897"/>
            <a:ext cx="1076632" cy="369332"/>
            <a:chOff x="4704120" y="2356972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9FF5E94-5268-43E4-BAD2-0D087BD92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16D764B-ACF3-4A0E-B57A-F56F91250D5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CD77598-9219-4133-A12A-F0CCF9EA8E23}"/>
              </a:ext>
            </a:extLst>
          </p:cNvPr>
          <p:cNvGrpSpPr/>
          <p:nvPr/>
        </p:nvGrpSpPr>
        <p:grpSpPr>
          <a:xfrm>
            <a:off x="2467354" y="4462263"/>
            <a:ext cx="1068643" cy="369332"/>
            <a:chOff x="3647644" y="4910075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EA6CA-F86C-45C9-940A-111E93B6B60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1D736F5-A310-4395-BEAA-BACCA576A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85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complex_algebra.ipynb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51EB5-BF75-4C7B-AF3F-9BEA8049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6" y="1903169"/>
            <a:ext cx="7257143" cy="2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977E9-1BF7-440B-96A5-EA1794540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789" y="4955866"/>
            <a:ext cx="3154415" cy="145950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/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blipFill>
                <a:blip r:embed="rId5"/>
                <a:stretch>
                  <a:fillRect l="-2016" r="-80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D8D232F-2B67-41DE-815A-26222637A0D7}"/>
              </a:ext>
            </a:extLst>
          </p:cNvPr>
          <p:cNvGrpSpPr/>
          <p:nvPr/>
        </p:nvGrpSpPr>
        <p:grpSpPr>
          <a:xfrm>
            <a:off x="7317174" y="4400710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5F1A75-21BB-4654-AD47-11449DADF49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A4B9895-537A-49E3-8D20-903A4A442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B0F7AF-831D-493C-81C3-A7EECC881D85}"/>
              </a:ext>
            </a:extLst>
          </p:cNvPr>
          <p:cNvGrpSpPr/>
          <p:nvPr/>
        </p:nvGrpSpPr>
        <p:grpSpPr>
          <a:xfrm>
            <a:off x="3315361" y="2118692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CB7B4D-8CA3-45FD-A77A-0CE8F3961D5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A64301-731E-4A88-9A43-C4DF49E3B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074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60A50-CEFC-4747-BF2A-16A013DE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0" y="1507660"/>
            <a:ext cx="7619048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complex_algebra.ipynb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1C1CDB-6B59-4D3B-8609-6C848334BC18}"/>
              </a:ext>
            </a:extLst>
          </p:cNvPr>
          <p:cNvSpPr txBox="1"/>
          <p:nvPr/>
        </p:nvSpPr>
        <p:spPr>
          <a:xfrm>
            <a:off x="5206294" y="4682186"/>
            <a:ext cx="3546406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Complex Multiplication is </a:t>
            </a:r>
            <a:r>
              <a:rPr lang="en-US" b="1" dirty="0"/>
              <a:t>Rotation</a:t>
            </a:r>
          </a:p>
          <a:p>
            <a:pPr algn="ctr"/>
            <a:r>
              <a:rPr lang="en-US" dirty="0"/>
              <a:t>(Angular </a:t>
            </a:r>
            <a:r>
              <a:rPr lang="en-US" i="1" dirty="0"/>
              <a:t>Addition</a:t>
            </a:r>
            <a:r>
              <a:rPr lang="en-US" dirty="0"/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228BE3-F9C9-4010-A53F-651CD20668FF}"/>
              </a:ext>
            </a:extLst>
          </p:cNvPr>
          <p:cNvGrpSpPr/>
          <p:nvPr/>
        </p:nvGrpSpPr>
        <p:grpSpPr>
          <a:xfrm>
            <a:off x="5549835" y="1295161"/>
            <a:ext cx="2894439" cy="3005523"/>
            <a:chOff x="5115909" y="1468581"/>
            <a:chExt cx="2894439" cy="30055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E38E94-0C08-43DE-868E-809EBD973EBD}"/>
                </a:ext>
              </a:extLst>
            </p:cNvPr>
            <p:cNvSpPr/>
            <p:nvPr/>
          </p:nvSpPr>
          <p:spPr>
            <a:xfrm>
              <a:off x="5115909" y="1468581"/>
              <a:ext cx="2894439" cy="300552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282E06-CA7A-4BB9-970B-61FD349F2E58}"/>
                </a:ext>
              </a:extLst>
            </p:cNvPr>
            <p:cNvSpPr/>
            <p:nvPr/>
          </p:nvSpPr>
          <p:spPr>
            <a:xfrm>
              <a:off x="5638950" y="2249969"/>
              <a:ext cx="1828800" cy="1828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ECB1B75-0C95-4E94-B11D-99515E368747}"/>
                </a:ext>
              </a:extLst>
            </p:cNvPr>
            <p:cNvCxnSpPr>
              <a:cxnSpLocks/>
            </p:cNvCxnSpPr>
            <p:nvPr/>
          </p:nvCxnSpPr>
          <p:spPr>
            <a:xfrm>
              <a:off x="6545601" y="1907069"/>
              <a:ext cx="0" cy="25146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0276BA7-C22C-4479-836A-B07433BAFC47}"/>
                </a:ext>
              </a:extLst>
            </p:cNvPr>
            <p:cNvCxnSpPr>
              <a:cxnSpLocks/>
            </p:cNvCxnSpPr>
            <p:nvPr/>
          </p:nvCxnSpPr>
          <p:spPr>
            <a:xfrm>
              <a:off x="5288301" y="3156619"/>
              <a:ext cx="25146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7981E7-7816-47A9-AA25-146F0287DB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5601" y="2330690"/>
              <a:ext cx="386126" cy="8336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/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/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0FCACE9B-2DFE-4E18-A679-739B1C18D0A6}"/>
                </a:ext>
              </a:extLst>
            </p:cNvPr>
            <p:cNvSpPr/>
            <p:nvPr/>
          </p:nvSpPr>
          <p:spPr>
            <a:xfrm>
              <a:off x="5840077" y="2473930"/>
              <a:ext cx="1371600" cy="1371600"/>
            </a:xfrm>
            <a:prstGeom prst="arc">
              <a:avLst>
                <a:gd name="adj1" fmla="val 17794947"/>
                <a:gd name="adj2" fmla="val 29409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5E0C4788-8DC7-43EB-A5D9-7F74F3EE0039}"/>
                </a:ext>
              </a:extLst>
            </p:cNvPr>
            <p:cNvSpPr/>
            <p:nvPr/>
          </p:nvSpPr>
          <p:spPr>
            <a:xfrm>
              <a:off x="5840077" y="2469171"/>
              <a:ext cx="1371600" cy="1371600"/>
            </a:xfrm>
            <a:prstGeom prst="arc">
              <a:avLst>
                <a:gd name="adj1" fmla="val 16242597"/>
                <a:gd name="adj2" fmla="val 17825745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/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/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3EAA72-B112-4DB2-86FE-21FE29E45043}"/>
                </a:ext>
              </a:extLst>
            </p:cNvPr>
            <p:cNvSpPr/>
            <p:nvPr/>
          </p:nvSpPr>
          <p:spPr>
            <a:xfrm>
              <a:off x="7414887" y="3109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55C0D33-5A2B-44EB-9E86-6F1D8DEA9FD5}"/>
                </a:ext>
              </a:extLst>
            </p:cNvPr>
            <p:cNvSpPr/>
            <p:nvPr/>
          </p:nvSpPr>
          <p:spPr>
            <a:xfrm>
              <a:off x="6499880" y="21988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/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67.5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22.5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455C2-3787-4278-AC2C-6301F91BC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7021" y="4682186"/>
            <a:ext cx="3391084" cy="194877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0DAB2A-BB2A-45AA-803F-9F2CE0D45383}"/>
              </a:ext>
            </a:extLst>
          </p:cNvPr>
          <p:cNvSpPr/>
          <p:nvPr/>
        </p:nvSpPr>
        <p:spPr>
          <a:xfrm>
            <a:off x="3558190" y="5391807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0AC280-B6CE-47F5-93A0-A5222E1397D3}"/>
              </a:ext>
            </a:extLst>
          </p:cNvPr>
          <p:cNvSpPr/>
          <p:nvPr/>
        </p:nvSpPr>
        <p:spPr>
          <a:xfrm>
            <a:off x="3726465" y="5728652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7A5E8A-B08A-4F04-8AD3-71E12C01B755}"/>
              </a:ext>
            </a:extLst>
          </p:cNvPr>
          <p:cNvGrpSpPr/>
          <p:nvPr/>
        </p:nvGrpSpPr>
        <p:grpSpPr>
          <a:xfrm>
            <a:off x="3231076" y="1699289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50E57DE-1917-4DD8-8772-A7674B06567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E83F5D-1D03-4421-BF58-658850A07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FBF8E0-B8E9-47E5-AFBB-CC49A8BC77CE}"/>
              </a:ext>
            </a:extLst>
          </p:cNvPr>
          <p:cNvCxnSpPr/>
          <p:nvPr/>
        </p:nvCxnSpPr>
        <p:spPr>
          <a:xfrm>
            <a:off x="756745" y="3294993"/>
            <a:ext cx="33433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37549B4-7800-4D23-B7CA-B12697B9F86B}"/>
              </a:ext>
            </a:extLst>
          </p:cNvPr>
          <p:cNvSpPr txBox="1"/>
          <p:nvPr/>
        </p:nvSpPr>
        <p:spPr>
          <a:xfrm>
            <a:off x="5012585" y="6135788"/>
            <a:ext cx="2997763" cy="36933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Roundoff errors are common</a:t>
            </a:r>
          </a:p>
        </p:txBody>
      </p:sp>
    </p:spTree>
    <p:extLst>
      <p:ext uri="{BB962C8B-B14F-4D97-AF65-F5344CB8AC3E}">
        <p14:creationId xmlns:p14="http://schemas.microsoft.com/office/powerpoint/2010/main" val="362095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2" grpId="0" animBg="1"/>
      <p:bldP spid="36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39" y="3295666"/>
            <a:ext cx="257143" cy="35238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014819" y="1436225"/>
            <a:ext cx="6771411" cy="820067"/>
            <a:chOff x="668233" y="1436225"/>
            <a:chExt cx="6771411" cy="820067"/>
          </a:xfrm>
        </p:grpSpPr>
        <p:grpSp>
          <p:nvGrpSpPr>
            <p:cNvPr id="12" name="Group 11"/>
            <p:cNvGrpSpPr/>
            <p:nvPr/>
          </p:nvGrpSpPr>
          <p:grpSpPr>
            <a:xfrm>
              <a:off x="2070417" y="1479354"/>
              <a:ext cx="5369227" cy="776938"/>
              <a:chOff x="2070417" y="1479354"/>
              <a:chExt cx="5369227" cy="776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795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=9−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976" r="-595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TextBox 22"/>
            <p:cNvSpPr txBox="1"/>
            <p:nvPr/>
          </p:nvSpPr>
          <p:spPr>
            <a:xfrm>
              <a:off x="668233" y="1436225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Sum: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89038" y="2706969"/>
            <a:ext cx="7487072" cy="845690"/>
            <a:chOff x="442452" y="2371240"/>
            <a:chExt cx="7487072" cy="845690"/>
          </a:xfrm>
        </p:grpSpPr>
        <p:grpSp>
          <p:nvGrpSpPr>
            <p:cNvPr id="21" name="Group 20"/>
            <p:cNvGrpSpPr/>
            <p:nvPr/>
          </p:nvGrpSpPr>
          <p:grpSpPr>
            <a:xfrm>
              <a:off x="2054582" y="2393651"/>
              <a:ext cx="5874942" cy="823279"/>
              <a:chOff x="2054582" y="2341772"/>
              <a:chExt cx="5874942" cy="8232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4−5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=−1+7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09" r="-3846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/>
            <p:cNvSpPr txBox="1"/>
            <p:nvPr/>
          </p:nvSpPr>
          <p:spPr>
            <a:xfrm>
              <a:off x="442452" y="2371240"/>
              <a:ext cx="1612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Difference: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03078" y="4003336"/>
            <a:ext cx="7131914" cy="2239756"/>
            <a:chOff x="804872" y="3306255"/>
            <a:chExt cx="7131914" cy="2239756"/>
          </a:xfrm>
        </p:grpSpPr>
        <p:grpSp>
          <p:nvGrpSpPr>
            <p:cNvPr id="30" name="Group 29"/>
            <p:cNvGrpSpPr/>
            <p:nvPr/>
          </p:nvGrpSpPr>
          <p:grpSpPr>
            <a:xfrm>
              <a:off x="1290727" y="3963303"/>
              <a:ext cx="3241942" cy="1582708"/>
              <a:chOff x="1290727" y="3963303"/>
              <a:chExt cx="3241942" cy="158270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0727" y="4202986"/>
                <a:ext cx="2314575" cy="1343025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>
                <a:cxnSpLocks/>
              </p:cNvCxnSpPr>
              <p:nvPr/>
            </p:nvCxnSpPr>
            <p:spPr>
              <a:xfrm flipV="1">
                <a:off x="3434119" y="3963303"/>
                <a:ext cx="1098550" cy="6985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6543877" y="4001635"/>
              <a:ext cx="844147" cy="487362"/>
              <a:chOff x="6543877" y="4001635"/>
              <a:chExt cx="844147" cy="48736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9452" y="4222330"/>
                <a:ext cx="528572" cy="26666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cxnSp>
            <p:nvCxnSpPr>
              <p:cNvPr id="11" name="Straight Arrow Connector 10"/>
              <p:cNvCxnSpPr>
                <a:cxnSpLocks/>
              </p:cNvCxnSpPr>
              <p:nvPr/>
            </p:nvCxnSpPr>
            <p:spPr>
              <a:xfrm flipH="1" flipV="1">
                <a:off x="6543877" y="4001635"/>
                <a:ext cx="263429" cy="2206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804872" y="3306255"/>
              <a:ext cx="7131914" cy="1266063"/>
              <a:chOff x="458286" y="3306255"/>
              <a:chExt cx="7131914" cy="126606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054582" y="3354288"/>
                <a:ext cx="5535618" cy="1218030"/>
                <a:chOff x="2054582" y="3354288"/>
                <a:chExt cx="5535618" cy="121803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=20−16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+15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1667" r="-110"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+12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78" r="-3514"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=32−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2041" r="-4592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TextBox 25"/>
              <p:cNvSpPr txBox="1"/>
              <p:nvPr/>
            </p:nvSpPr>
            <p:spPr>
              <a:xfrm>
                <a:off x="458286" y="3306255"/>
                <a:ext cx="16121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solidFill>
                      <a:srgbClr val="7030A0"/>
                    </a:solidFill>
                  </a:rPr>
                  <a:t>Product: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13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A4813-2F4F-4310-14A2-8FD0D1E28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40" y="1313492"/>
            <a:ext cx="7074887" cy="2348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complex_algebra.ipynb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1E12B4-2272-425D-BF45-357ED53F7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98" y="3929916"/>
            <a:ext cx="3256162" cy="25000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B71B9DA-E0B3-446D-A0A1-6CAC5590D275}"/>
              </a:ext>
            </a:extLst>
          </p:cNvPr>
          <p:cNvGrpSpPr/>
          <p:nvPr/>
        </p:nvGrpSpPr>
        <p:grpSpPr>
          <a:xfrm>
            <a:off x="4241804" y="1514093"/>
            <a:ext cx="3673642" cy="858020"/>
            <a:chOff x="4355432" y="1594198"/>
            <a:chExt cx="3673642" cy="858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B3D61F-F37C-4F81-87BD-BDF70902DAB4}"/>
                </a:ext>
              </a:extLst>
            </p:cNvPr>
            <p:cNvSpPr/>
            <p:nvPr/>
          </p:nvSpPr>
          <p:spPr>
            <a:xfrm>
              <a:off x="4355432" y="1594198"/>
              <a:ext cx="3673642" cy="8580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B1A3807-A02B-428A-B126-70ECDC7CB292}"/>
                </a:ext>
              </a:extLst>
            </p:cNvPr>
            <p:cNvGrpSpPr/>
            <p:nvPr/>
          </p:nvGrpSpPr>
          <p:grpSpPr>
            <a:xfrm>
              <a:off x="4504133" y="1776987"/>
              <a:ext cx="3344824" cy="578966"/>
              <a:chOff x="1247585" y="1588133"/>
              <a:chExt cx="3344824" cy="5789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g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ra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C0CCF9B-4A3B-43FF-9746-F904A1A4C1E4}"/>
                  </a:ext>
                </a:extLst>
              </p:cNvPr>
              <p:cNvGrpSpPr/>
              <p:nvPr/>
            </p:nvGrpSpPr>
            <p:grpSpPr>
              <a:xfrm>
                <a:off x="3177380" y="1797575"/>
                <a:ext cx="1076632" cy="369332"/>
                <a:chOff x="2157212" y="5356391"/>
                <a:chExt cx="1076632" cy="36933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FE2948-5BA1-4A83-8FE3-BDA33CEAE2CB}"/>
                    </a:ext>
                  </a:extLst>
                </p:cNvPr>
                <p:cNvSpPr txBox="1"/>
                <p:nvPr/>
              </p:nvSpPr>
              <p:spPr>
                <a:xfrm>
                  <a:off x="2850386" y="5356391"/>
                  <a:ext cx="383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</a:t>
                  </a:r>
                  <a:endPara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96FFDDAC-D164-4AD8-B5FC-C34BD2FD0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57212" y="5545146"/>
                  <a:ext cx="693174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/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𝑎𝑟𝑔𝑢𝑚𝑒𝑛𝑡</m:t>
                          </m:r>
                        </m:oMath>
                      </m:oMathPara>
                    </a14:m>
                    <a:endParaRPr lang="en-US" sz="16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25" r="-3571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281328-BB72-4D31-821A-677DF468D575}"/>
              </a:ext>
            </a:extLst>
          </p:cNvPr>
          <p:cNvGrpSpPr/>
          <p:nvPr/>
        </p:nvGrpSpPr>
        <p:grpSpPr>
          <a:xfrm>
            <a:off x="647173" y="3816509"/>
            <a:ext cx="3265005" cy="2911024"/>
            <a:chOff x="647173" y="3840572"/>
            <a:chExt cx="3265005" cy="291102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A079EE6-EBF6-40FA-B922-149155DC8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1851" y="4251546"/>
              <a:ext cx="2500050" cy="25000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/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Roots of Unity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blipFill>
                  <a:blip r:embed="rId8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/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0.31+0.95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/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0.31−0.95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/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81+0.59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/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81−0.59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/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1+0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/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E21ABA4D-F488-4C6D-9E33-B553E81341EC}"/>
                </a:ext>
              </a:extLst>
            </p:cNvPr>
            <p:cNvSpPr/>
            <p:nvPr/>
          </p:nvSpPr>
          <p:spPr>
            <a:xfrm>
              <a:off x="1612516" y="4818836"/>
              <a:ext cx="1397292" cy="1367310"/>
            </a:xfrm>
            <a:prstGeom prst="arc">
              <a:avLst>
                <a:gd name="adj1" fmla="val 17794947"/>
                <a:gd name="adj2" fmla="val 21525722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4B16F9E-EFAE-4354-9A8C-F1ABF4BDDDD8}"/>
              </a:ext>
            </a:extLst>
          </p:cNvPr>
          <p:cNvSpPr/>
          <p:nvPr/>
        </p:nvSpPr>
        <p:spPr>
          <a:xfrm>
            <a:off x="2619375" y="3397250"/>
            <a:ext cx="1622429" cy="222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18CF51-99D5-422C-9F45-79FA42D8953B}"/>
              </a:ext>
            </a:extLst>
          </p:cNvPr>
          <p:cNvSpPr/>
          <p:nvPr/>
        </p:nvSpPr>
        <p:spPr>
          <a:xfrm>
            <a:off x="5773787" y="475640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B0AAEDB-25B4-491E-AF07-72169E1292CC}"/>
              </a:ext>
            </a:extLst>
          </p:cNvPr>
          <p:cNvSpPr/>
          <p:nvPr/>
        </p:nvSpPr>
        <p:spPr>
          <a:xfrm>
            <a:off x="6750869" y="511835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6A9B8-10D6-AB6B-2FFC-ECE3AAA76115}"/>
              </a:ext>
            </a:extLst>
          </p:cNvPr>
          <p:cNvSpPr txBox="1"/>
          <p:nvPr/>
        </p:nvSpPr>
        <p:spPr>
          <a:xfrm>
            <a:off x="4390505" y="1536546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A5F6B6-18CD-E60D-4C0A-E0498F00FF8B}"/>
              </a:ext>
            </a:extLst>
          </p:cNvPr>
          <p:cNvSpPr txBox="1"/>
          <p:nvPr/>
        </p:nvSpPr>
        <p:spPr>
          <a:xfrm>
            <a:off x="5102318" y="1542993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667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6" grpId="0"/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following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example: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what is the domain interval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converges?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=1+1+1+1+…=∞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(diverges)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(converges)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about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𝐌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+…=?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(1−1)+(1−1)=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CFD7A-4C32-4145-9CC8-69A8E73B95EB}"/>
              </a:ext>
            </a:extLst>
          </p:cNvPr>
          <p:cNvSpPr txBox="1"/>
          <p:nvPr/>
        </p:nvSpPr>
        <p:spPr>
          <a:xfrm>
            <a:off x="2111323" y="5523187"/>
            <a:ext cx="492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Note:  This approach of adding partial terms of a series is called </a:t>
            </a:r>
            <a:r>
              <a:rPr lang="en-US" b="1" dirty="0"/>
              <a:t>Cesàro</a:t>
            </a:r>
            <a:r>
              <a:rPr lang="en-US" sz="2000" dirty="0">
                <a:solidFill>
                  <a:srgbClr val="0070C0"/>
                </a:solidFill>
              </a:rPr>
              <a:t> summation</a:t>
            </a:r>
          </a:p>
        </p:txBody>
      </p:sp>
    </p:spTree>
    <p:extLst>
      <p:ext uri="{BB962C8B-B14F-4D97-AF65-F5344CB8AC3E}">
        <p14:creationId xmlns:p14="http://schemas.microsoft.com/office/powerpoint/2010/main" val="147050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/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⇔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func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blipFill>
                <a:blip r:embed="rId4"/>
                <a:stretch>
                  <a:fillRect l="-1622" r="-2432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683CFBC5-AF96-4D04-BEA2-3C6E3168C408}"/>
              </a:ext>
            </a:extLst>
          </p:cNvPr>
          <p:cNvSpPr/>
          <p:nvPr/>
        </p:nvSpPr>
        <p:spPr>
          <a:xfrm>
            <a:off x="4889091" y="5058268"/>
            <a:ext cx="1378974" cy="360612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4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?!</a:t>
                </a:r>
                <a:r>
                  <a:rPr lang="en-US" sz="2400" dirty="0">
                    <a:ea typeface="Cambria Math" panose="02040503050406030204" pitchFamily="18" charset="0"/>
                  </a:rPr>
                  <a:t> (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debatable</a:t>
                </a:r>
                <a:r>
                  <a:rPr lang="en-US" sz="2400" dirty="0"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is </a:t>
                </a:r>
                <a:r>
                  <a:rPr lang="en-US" sz="2400" i="1" dirty="0">
                    <a:ea typeface="Cambria Math" panose="02040503050406030204" pitchFamily="18" charset="0"/>
                  </a:rPr>
                  <a:t>undefined</a:t>
                </a:r>
                <a:r>
                  <a:rPr lang="en-US" sz="24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for the infinite series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only</a:t>
                </a:r>
                <a:r>
                  <a:rPr lang="en-US" sz="2400" dirty="0">
                    <a:ea typeface="Cambria Math" panose="02040503050406030204" pitchFamily="18" charset="0"/>
                  </a:rPr>
                  <a:t> over the exclusive domain </a:t>
                </a:r>
                <a:r>
                  <a:rPr lang="en-US" sz="2400" b="1" dirty="0">
                    <a:ea typeface="Cambria Math" panose="02040503050406030204" pitchFamily="18" charset="0"/>
                  </a:rPr>
                  <a:t>(-1, 1)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no longer need to add a large (approximately infinite) number of terms to get the sum within that domain – we can use this equation as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shortcut!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r="-1777" b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2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Functional Equation for the Factorial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classic factorial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∗…∗1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 ∗4 ∗3 ∗2 ∗1=120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wish to find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that provides a shortcut to compute the factorial without having to iterate through the product of every term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an analogy, consider the closed form (analytic)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Riemann Integral </a:t>
                </a:r>
                <a:r>
                  <a:rPr lang="en-US" sz="2400" dirty="0">
                    <a:ea typeface="Cambria Math" panose="02040503050406030204" pitchFamily="18" charset="0"/>
                  </a:rPr>
                  <a:t>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of an </a:t>
                </a:r>
                <a:r>
                  <a:rPr lang="en-US" sz="2400" i="1" dirty="0">
                    <a:ea typeface="Cambria Math" panose="02040503050406030204" pitchFamily="18" charset="0"/>
                  </a:rPr>
                  <a:t>infinite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i="1" dirty="0">
                    <a:ea typeface="Cambria Math" panose="02040503050406030204" pitchFamily="18" charset="0"/>
                  </a:rPr>
                  <a:t>series</a:t>
                </a:r>
                <a:r>
                  <a:rPr lang="en-US" sz="2400" dirty="0">
                    <a:ea typeface="Cambria Math" panose="02040503050406030204" pitchFamily="18" charset="0"/>
                  </a:rPr>
                  <a:t> of diminishing rectangles under a curve within a given interval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Can we express the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 as an </a:t>
                </a:r>
                <a:r>
                  <a:rPr lang="en-US" sz="2400" b="1" i="1" dirty="0">
                    <a:ea typeface="Cambria Math" panose="02040503050406030204" pitchFamily="18" charset="0"/>
                  </a:rPr>
                  <a:t>integral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5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𝑹𝒆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691F0-D805-4F47-AF73-4BD3C0B12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4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/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/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/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/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B4D0F93-7FA0-48DA-8BE4-0303182E2AC6}"/>
              </a:ext>
            </a:extLst>
          </p:cNvPr>
          <p:cNvSpPr txBox="1"/>
          <p:nvPr/>
        </p:nvSpPr>
        <p:spPr>
          <a:xfrm>
            <a:off x="2990235" y="142640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Differential Product Rule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194279-8675-45BE-83D2-01EEE40C1EC2}"/>
              </a:ext>
            </a:extLst>
          </p:cNvPr>
          <p:cNvSpPr txBox="1"/>
          <p:nvPr/>
        </p:nvSpPr>
        <p:spPr>
          <a:xfrm>
            <a:off x="2990234" y="590179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Integration by Parts</a:t>
            </a:r>
          </a:p>
        </p:txBody>
      </p:sp>
    </p:spTree>
    <p:extLst>
      <p:ext uri="{BB962C8B-B14F-4D97-AF65-F5344CB8AC3E}">
        <p14:creationId xmlns:p14="http://schemas.microsoft.com/office/powerpoint/2010/main" val="35937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integration by parts (from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differential</a:t>
                </a:r>
                <a:r>
                  <a:rPr lang="en-US" sz="2400" dirty="0">
                    <a:ea typeface="Cambria Math" panose="02040503050406030204" pitchFamily="18" charset="0"/>
                  </a:rPr>
                  <a:t> product rule)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2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010A23-9255-4A3F-91CB-412F02E6BC94}"/>
              </a:ext>
            </a:extLst>
          </p:cNvPr>
          <p:cNvSpPr/>
          <p:nvPr/>
        </p:nvSpPr>
        <p:spPr>
          <a:xfrm>
            <a:off x="4092677" y="1468581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701948-F807-4A60-8F82-3225311FA5C4}"/>
              </a:ext>
            </a:extLst>
          </p:cNvPr>
          <p:cNvSpPr/>
          <p:nvPr/>
        </p:nvSpPr>
        <p:spPr>
          <a:xfrm>
            <a:off x="1892709" y="3162188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545E52-2587-4BCE-9E86-EBD4A2AE193B}"/>
              </a:ext>
            </a:extLst>
          </p:cNvPr>
          <p:cNvSpPr/>
          <p:nvPr/>
        </p:nvSpPr>
        <p:spPr>
          <a:xfrm>
            <a:off x="7064477" y="2595716"/>
            <a:ext cx="648929" cy="4866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9424B-49BF-488F-9560-2F5F4CE86029}"/>
              </a:ext>
            </a:extLst>
          </p:cNvPr>
          <p:cNvSpPr/>
          <p:nvPr/>
        </p:nvSpPr>
        <p:spPr>
          <a:xfrm>
            <a:off x="2101645" y="1468580"/>
            <a:ext cx="1991032" cy="9575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71BF20-C2BD-4EB3-905D-95CBB71A9286}"/>
              </a:ext>
            </a:extLst>
          </p:cNvPr>
          <p:cNvSpPr/>
          <p:nvPr/>
        </p:nvSpPr>
        <p:spPr>
          <a:xfrm>
            <a:off x="1507100" y="2426109"/>
            <a:ext cx="4032053" cy="7360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/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661EA76A-9865-49C8-8169-DC3A752FFB8F}"/>
              </a:ext>
            </a:extLst>
          </p:cNvPr>
          <p:cNvSpPr/>
          <p:nvPr/>
        </p:nvSpPr>
        <p:spPr>
          <a:xfrm>
            <a:off x="4455079" y="5368124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7418FF64-68C9-4339-9B37-D377427388B5}"/>
              </a:ext>
            </a:extLst>
          </p:cNvPr>
          <p:cNvSpPr/>
          <p:nvPr/>
        </p:nvSpPr>
        <p:spPr>
          <a:xfrm rot="5400000">
            <a:off x="4015782" y="4732582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7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94" y="2650444"/>
            <a:ext cx="257143" cy="352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/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8+31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5409E91-345F-4EEA-BB7A-EF98FA913FBC}"/>
              </a:ext>
            </a:extLst>
          </p:cNvPr>
          <p:cNvGrpSpPr/>
          <p:nvPr/>
        </p:nvGrpSpPr>
        <p:grpSpPr>
          <a:xfrm>
            <a:off x="813005" y="1743428"/>
            <a:ext cx="2736168" cy="768993"/>
            <a:chOff x="628650" y="2879054"/>
            <a:chExt cx="2736168" cy="768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/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7D99A7-3DE0-4CBC-8130-EA4FF86695D7}"/>
                </a:ext>
              </a:extLst>
            </p:cNvPr>
            <p:cNvSpPr txBox="1"/>
            <p:nvPr/>
          </p:nvSpPr>
          <p:spPr>
            <a:xfrm>
              <a:off x="628650" y="3003684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Division: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/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2DB223F-A847-4EFA-B88F-3347FAA0D72D}"/>
              </a:ext>
            </a:extLst>
          </p:cNvPr>
          <p:cNvSpPr txBox="1"/>
          <p:nvPr/>
        </p:nvSpPr>
        <p:spPr>
          <a:xfrm>
            <a:off x="3853016" y="3726149"/>
            <a:ext cx="266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Complex Conjugate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B6897D-13B3-4BC6-A118-9CB07410D93B}"/>
              </a:ext>
            </a:extLst>
          </p:cNvPr>
          <p:cNvSpPr/>
          <p:nvPr/>
        </p:nvSpPr>
        <p:spPr>
          <a:xfrm>
            <a:off x="3886200" y="3350409"/>
            <a:ext cx="2595716" cy="3956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=(120)(1)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  <a:blipFill>
                <a:blip r:embed="rId3"/>
                <a:stretch>
                  <a:fillRect b="-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C1B64C-9A61-4B42-B023-AB06AD3863B8}"/>
              </a:ext>
            </a:extLst>
          </p:cNvPr>
          <p:cNvSpPr/>
          <p:nvPr/>
        </p:nvSpPr>
        <p:spPr>
          <a:xfrm>
            <a:off x="4890156" y="174229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1D496737-666E-4AD0-A8BF-1E3F4FE05CAC}"/>
              </a:ext>
            </a:extLst>
          </p:cNvPr>
          <p:cNvSpPr/>
          <p:nvPr/>
        </p:nvSpPr>
        <p:spPr>
          <a:xfrm rot="5400000">
            <a:off x="4450859" y="110674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FBC1C-E3D0-478D-B0F9-F88EEAEA791E}"/>
              </a:ext>
            </a:extLst>
          </p:cNvPr>
          <p:cNvSpPr/>
          <p:nvPr/>
        </p:nvSpPr>
        <p:spPr>
          <a:xfrm>
            <a:off x="4970207" y="2595239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44EED7A9-4AD2-4EC4-8EAA-92051AD0003F}"/>
              </a:ext>
            </a:extLst>
          </p:cNvPr>
          <p:cNvSpPr/>
          <p:nvPr/>
        </p:nvSpPr>
        <p:spPr>
          <a:xfrm rot="5400000">
            <a:off x="4530910" y="1959697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EA9F3C-F208-48CF-8E4E-085C17638379}"/>
              </a:ext>
            </a:extLst>
          </p:cNvPr>
          <p:cNvSpPr/>
          <p:nvPr/>
        </p:nvSpPr>
        <p:spPr>
          <a:xfrm>
            <a:off x="4970207" y="347896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3A82B639-CD53-44DE-BAA1-AAF0E7735FD3}"/>
              </a:ext>
            </a:extLst>
          </p:cNvPr>
          <p:cNvSpPr/>
          <p:nvPr/>
        </p:nvSpPr>
        <p:spPr>
          <a:xfrm rot="5400000">
            <a:off x="4530910" y="284341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2DCF1D-1BE4-4B8B-875D-D106DC9C7A93}"/>
              </a:ext>
            </a:extLst>
          </p:cNvPr>
          <p:cNvSpPr/>
          <p:nvPr/>
        </p:nvSpPr>
        <p:spPr>
          <a:xfrm>
            <a:off x="5069982" y="4362681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47AD91A3-C5CA-453E-A503-E769D907FAB0}"/>
              </a:ext>
            </a:extLst>
          </p:cNvPr>
          <p:cNvSpPr/>
          <p:nvPr/>
        </p:nvSpPr>
        <p:spPr>
          <a:xfrm rot="5400000">
            <a:off x="4630685" y="3727139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13B21C-9FB9-440B-B4B5-A760EAD995C7}"/>
              </a:ext>
            </a:extLst>
          </p:cNvPr>
          <p:cNvSpPr/>
          <p:nvPr/>
        </p:nvSpPr>
        <p:spPr>
          <a:xfrm>
            <a:off x="3672348" y="4999703"/>
            <a:ext cx="1740310" cy="8849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5278A5-6CD0-46B6-A816-7B8AE767655B}"/>
              </a:ext>
            </a:extLst>
          </p:cNvPr>
          <p:cNvSpPr/>
          <p:nvPr/>
        </p:nvSpPr>
        <p:spPr>
          <a:xfrm>
            <a:off x="6523702" y="5278771"/>
            <a:ext cx="452285" cy="34773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7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Realize the real Gamma function is just an integral that we can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numerically compute </a:t>
                </a:r>
                <a:r>
                  <a:rPr lang="en-US" sz="2400" dirty="0">
                    <a:ea typeface="Cambria Math" panose="02040503050406030204" pitchFamily="18" charset="0"/>
                  </a:rPr>
                  <a:t>using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Simpson’s Rule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plot this integral over the domain of </a:t>
                </a:r>
                <a:r>
                  <a:rPr lang="en-US" sz="2400" b="1" dirty="0">
                    <a:ea typeface="Cambria Math" panose="02040503050406030204" pitchFamily="18" charset="0"/>
                  </a:rPr>
                  <a:t>real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will first plot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along with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9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2FD2A-BE83-4FB0-A263-19D221D3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799" y="4466590"/>
            <a:ext cx="5169100" cy="1316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4855723" y="446120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3617226" y="470419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7161792" y="541352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3801828" y="4938488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4C49DB4-ED05-4E16-A86E-B1E961F6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509" y="2905424"/>
            <a:ext cx="4748981" cy="949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38AEE0-150A-4846-B655-D441E0A86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510" y="1619665"/>
            <a:ext cx="4748980" cy="9720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0773B6D-CA92-468F-9FC2-12E2DFBCD72F}"/>
              </a:ext>
            </a:extLst>
          </p:cNvPr>
          <p:cNvSpPr txBox="1"/>
          <p:nvPr/>
        </p:nvSpPr>
        <p:spPr>
          <a:xfrm>
            <a:off x="265471" y="1782535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Imperative</a:t>
            </a:r>
          </a:p>
          <a:p>
            <a:pPr algn="ctr"/>
            <a:r>
              <a:rPr lang="en-US" b="1" dirty="0"/>
              <a:t>Procedural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A02C10-8CB3-4751-AD5D-E85C37412A78}"/>
              </a:ext>
            </a:extLst>
          </p:cNvPr>
          <p:cNvSpPr txBox="1"/>
          <p:nvPr/>
        </p:nvSpPr>
        <p:spPr>
          <a:xfrm>
            <a:off x="265471" y="3053178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Declarative</a:t>
            </a:r>
          </a:p>
          <a:p>
            <a:pPr algn="ctr"/>
            <a:r>
              <a:rPr lang="en-US" b="1" dirty="0"/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303586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3566845-6347-4AB0-9256-C0A18C2D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71" y="2675236"/>
            <a:ext cx="4210994" cy="3943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5943020" y="630092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5941464" y="557246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3414832" y="267873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4680052" y="430127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/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=0⟹ ??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B62682B-21FD-4A59-8DB6-0BF6FAEC3D03}"/>
              </a:ext>
            </a:extLst>
          </p:cNvPr>
          <p:cNvGrpSpPr/>
          <p:nvPr/>
        </p:nvGrpSpPr>
        <p:grpSpPr>
          <a:xfrm>
            <a:off x="4772823" y="3288709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24F72D-BFE5-4560-9905-FCB38FE4E2C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BA19DB9-D386-44C2-85DA-5940D606D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6C59D-B53F-4E99-8782-D0A9E467BC98}"/>
              </a:ext>
            </a:extLst>
          </p:cNvPr>
          <p:cNvSpPr/>
          <p:nvPr/>
        </p:nvSpPr>
        <p:spPr>
          <a:xfrm>
            <a:off x="3841517" y="4028374"/>
            <a:ext cx="160054" cy="172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EEADB-2D1A-4AFE-BB53-8AB2F3049B3A}"/>
              </a:ext>
            </a:extLst>
          </p:cNvPr>
          <p:cNvSpPr/>
          <p:nvPr/>
        </p:nvSpPr>
        <p:spPr>
          <a:xfrm>
            <a:off x="4513408" y="1731364"/>
            <a:ext cx="1107904" cy="419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255698-6C0F-47D4-9368-A2F1A17C9BC8}"/>
              </a:ext>
            </a:extLst>
          </p:cNvPr>
          <p:cNvSpPr/>
          <p:nvPr/>
        </p:nvSpPr>
        <p:spPr>
          <a:xfrm>
            <a:off x="3630157" y="3104043"/>
            <a:ext cx="2448353" cy="209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A13113E-0D82-47CF-811E-4311BF91378F}"/>
              </a:ext>
            </a:extLst>
          </p:cNvPr>
          <p:cNvCxnSpPr>
            <a:cxnSpLocks/>
            <a:stCxn id="19" idx="2"/>
            <a:endCxn id="33" idx="0"/>
          </p:cNvCxnSpPr>
          <p:nvPr/>
        </p:nvCxnSpPr>
        <p:spPr>
          <a:xfrm rot="5400000">
            <a:off x="4484328" y="2521011"/>
            <a:ext cx="953038" cy="2130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6B4D67-026B-81D8-E946-2A09E504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69" y="1517437"/>
            <a:ext cx="5114662" cy="50355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4FF605-AE0A-4810-8EF5-F23557373E2F}"/>
              </a:ext>
            </a:extLst>
          </p:cNvPr>
          <p:cNvGrpSpPr/>
          <p:nvPr/>
        </p:nvGrpSpPr>
        <p:grpSpPr>
          <a:xfrm>
            <a:off x="3301945" y="6245393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08EF0A5-095E-4A26-89B6-2EBEA45431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798A88-C836-4177-85E6-6FB8708CF5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507DF9-4F8F-492B-B830-D7A55E2E5DDA}"/>
              </a:ext>
            </a:extLst>
          </p:cNvPr>
          <p:cNvGrpSpPr/>
          <p:nvPr/>
        </p:nvGrpSpPr>
        <p:grpSpPr>
          <a:xfrm>
            <a:off x="4234592" y="4852298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84E0045-E084-4988-AF63-319769994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934AB6-D693-4AEA-BF74-3C8C04C288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06E0B1-CB13-4BF1-BEC6-805D8EBADC41}"/>
              </a:ext>
            </a:extLst>
          </p:cNvPr>
          <p:cNvGrpSpPr/>
          <p:nvPr/>
        </p:nvGrpSpPr>
        <p:grpSpPr>
          <a:xfrm>
            <a:off x="3338442" y="1425534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9CA742-02AA-4B43-8BFA-03A1263FF71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B1EC4C8-78FC-4053-BE0E-04852321D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BB11142-EBE9-465D-81DA-F8AD2A9DA641}"/>
              </a:ext>
            </a:extLst>
          </p:cNvPr>
          <p:cNvGrpSpPr/>
          <p:nvPr/>
        </p:nvGrpSpPr>
        <p:grpSpPr>
          <a:xfrm>
            <a:off x="4111925" y="1589136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9E3BF9-E300-4EC8-BBF9-1771ADE09F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E18C1C4-674D-42DC-BE9E-E98D230EC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6916FB-C611-45DE-BD18-9C7ED69FB2D7}"/>
              </a:ext>
            </a:extLst>
          </p:cNvPr>
          <p:cNvGrpSpPr/>
          <p:nvPr/>
        </p:nvGrpSpPr>
        <p:grpSpPr>
          <a:xfrm>
            <a:off x="7071748" y="1895961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775B38-84B1-4FEC-9448-AD318CAC5F1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7C00099-27DA-4277-A371-FDF9E569D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F479929-DEE5-4401-88B9-DF40234E8262}"/>
              </a:ext>
            </a:extLst>
          </p:cNvPr>
          <p:cNvGrpSpPr/>
          <p:nvPr/>
        </p:nvGrpSpPr>
        <p:grpSpPr>
          <a:xfrm>
            <a:off x="6559233" y="2511086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512491-E517-4A8E-A155-09C068944C6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12B793-6C05-4A8D-B9EE-22061F5B2F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69A5C6-FC34-4A3B-918C-6C0ED60D4AAA}"/>
              </a:ext>
            </a:extLst>
          </p:cNvPr>
          <p:cNvGrpSpPr/>
          <p:nvPr/>
        </p:nvGrpSpPr>
        <p:grpSpPr>
          <a:xfrm>
            <a:off x="3591229" y="3752571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1E11F5-F4A1-4C24-A16A-B553BABD11F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DFD596A-FD46-44AC-8C22-1FAE4930F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B0987B-85C7-40B4-8045-42E5D7F45F7F}"/>
              </a:ext>
            </a:extLst>
          </p:cNvPr>
          <p:cNvGrpSpPr/>
          <p:nvPr/>
        </p:nvGrpSpPr>
        <p:grpSpPr>
          <a:xfrm>
            <a:off x="3943155" y="4234946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EEBB9D-026A-4014-9421-813615EAA50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46B62E4-D641-418A-AC91-D69486D37D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7F40C0-49F1-4175-803E-0535C0BD9C5C}"/>
              </a:ext>
            </a:extLst>
          </p:cNvPr>
          <p:cNvGrpSpPr/>
          <p:nvPr/>
        </p:nvGrpSpPr>
        <p:grpSpPr>
          <a:xfrm>
            <a:off x="5357685" y="2204284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E2FEEE2-D7FE-495B-B30C-9DB90A63B6B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609D948-E776-42C6-9171-9BE7B555F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634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B358E-C992-43A7-A280-13552D83A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24" y="1273053"/>
            <a:ext cx="6892752" cy="5356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/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/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/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36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0F0C97-8777-4772-8C0B-1C06D887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98" y="1273053"/>
            <a:ext cx="6683004" cy="535615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/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1.5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0.886227…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B0699AD0-97D9-4FD2-AAB6-EED987129C7D}"/>
              </a:ext>
            </a:extLst>
          </p:cNvPr>
          <p:cNvSpPr/>
          <p:nvPr/>
        </p:nvSpPr>
        <p:spPr>
          <a:xfrm>
            <a:off x="3069789" y="4977580"/>
            <a:ext cx="182880" cy="18288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4CC59AE-FC1C-40D0-A931-120FB572CA83}"/>
              </a:ext>
            </a:extLst>
          </p:cNvPr>
          <p:cNvCxnSpPr>
            <a:stCxn id="7" idx="4"/>
            <a:endCxn id="28" idx="1"/>
          </p:cNvCxnSpPr>
          <p:nvPr/>
        </p:nvCxnSpPr>
        <p:spPr>
          <a:xfrm rot="16200000" flipH="1">
            <a:off x="3893777" y="4427911"/>
            <a:ext cx="108567" cy="1573663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/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/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93B4FB-44F1-4D6C-AB45-7FE84A6E6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1716" y="2231642"/>
            <a:ext cx="1961905" cy="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11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 animBg="1"/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was a mathematical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pathfinder</a:t>
                </a:r>
                <a:r>
                  <a:rPr lang="en-US" sz="2400" dirty="0">
                    <a:ea typeface="Cambria Math" panose="02040503050406030204" pitchFamily="18" charset="0"/>
                  </a:rPr>
                  <a:t> – he liked to bend the rules and push the boundaries of existing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asked, “what is the factorial of a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fraction</a:t>
                </a:r>
                <a:r>
                  <a:rPr lang="en-US" sz="2400" dirty="0">
                    <a:ea typeface="Cambria Math" panose="02040503050406030204" pitchFamily="18" charset="0"/>
                  </a:rPr>
                  <a:t>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also asked, “what is the factorial of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negative</a:t>
                </a:r>
                <a:r>
                  <a:rPr lang="en-US" sz="2400" dirty="0">
                    <a:ea typeface="Cambria Math" panose="02040503050406030204" pitchFamily="18" charset="0"/>
                  </a:rPr>
                  <a:t> number?”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can clearly see in the plot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  <m:r>
                      <a:rPr lang="en-US" sz="24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0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But Euler went farther and proved these two gems: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=0.8862269…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1.7724538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C7414-97C1-434D-8125-2735EE329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87" y="276600"/>
            <a:ext cx="1149301" cy="9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4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Recall the Harmonic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Nicole Oresme proved this diverges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1360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the Basel Problem: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proved this converged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1735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2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Bernhard Riemann considered in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1859</a:t>
                </a:r>
                <a:r>
                  <a:rPr lang="en-US" sz="2400" dirty="0"/>
                  <a:t> what happens to the series if we extend the domain beyond natural numbers to the </a:t>
                </a:r>
                <a:r>
                  <a:rPr lang="en-US" sz="2400" b="1" dirty="0"/>
                  <a:t>complex</a:t>
                </a:r>
                <a:r>
                  <a:rPr lang="en-US" sz="2400" dirty="0"/>
                  <a:t> domain – he used the Greek letter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was trying to produce a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functional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(a shortcut) that would analytically determine the </a:t>
                </a:r>
                <a:r>
                  <a:rPr lang="en-US" sz="2400" u="sng" dirty="0">
                    <a:ea typeface="Cambria Math" panose="02040503050406030204" pitchFamily="18" charset="0"/>
                  </a:rPr>
                  <a:t>exact</a:t>
                </a:r>
                <a:r>
                  <a:rPr lang="en-US" sz="2400" dirty="0">
                    <a:ea typeface="Cambria Math" panose="02040503050406030204" pitchFamily="18" charset="0"/>
                  </a:rPr>
                  <a:t> number of primes less than a given number, but </a:t>
                </a:r>
                <a:r>
                  <a:rPr lang="en-US" sz="2400" i="1" dirty="0">
                    <a:ea typeface="Cambria Math" panose="02040503050406030204" pitchFamily="18" charset="0"/>
                  </a:rPr>
                  <a:t>without</a:t>
                </a:r>
                <a:r>
                  <a:rPr lang="en-US" sz="2400" dirty="0">
                    <a:ea typeface="Cambria Math" panose="02040503050406030204" pitchFamily="18" charset="0"/>
                  </a:rPr>
                  <a:t> having to count each individual prime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This “</a:t>
                </a:r>
                <a:r>
                  <a:rPr lang="en-US" sz="2400" b="1" dirty="0">
                    <a:ea typeface="Cambria Math" panose="02040503050406030204" pitchFamily="18" charset="0"/>
                  </a:rPr>
                  <a:t>prime counting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” is often expressed 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an example: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1,000,000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=78,498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773" b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Addition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Subtraction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Multiplication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Division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blipFill>
                <a:blip r:embed="rId3"/>
                <a:stretch>
                  <a:fillRect t="-36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</p:spPr>
            <p:txBody>
              <a:bodyPr/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Exponentiation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Conjugation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Modulus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Argument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  <a:blipFill>
                <a:blip r:embed="rId4"/>
                <a:stretch>
                  <a:fillRect t="-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/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2800" dirty="0">
                    <a:ea typeface="Cambria Math" panose="02040503050406030204" pitchFamily="18" charset="0"/>
                  </a:rPr>
                  <a:t>write Python code to display: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blipFill>
                <a:blip r:embed="rId5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Riemann immediately faced a problem because the standard </a:t>
                </a:r>
                <a:r>
                  <a:rPr lang="en-US" sz="2400" b="1" dirty="0"/>
                  <a:t>Zeta</a:t>
                </a:r>
                <a:r>
                  <a:rPr lang="en-US" sz="2400" dirty="0"/>
                  <a:t> function converges only for complex numbers having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a slight modification to Zeta helps it converge more easily. This helper is called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sign alternates between successive </a:t>
                </a:r>
                <a:r>
                  <a:rPr lang="en-US" sz="2400" i="1" dirty="0"/>
                  <a:t>terms</a:t>
                </a:r>
                <a:r>
                  <a:rPr lang="en-US" sz="2400" dirty="0"/>
                  <a:t> – all terms with an even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400" dirty="0"/>
                  <a:t> are now subtracted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simple change extends the Zeta domain so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converges for all complex numbers with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1314" b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2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 has some interesting values which you can write code to numerically compute: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 which is one-half of Euler’s Basel sum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lang="en-US" sz="2000" dirty="0"/>
                  <a:t>  which is called the </a:t>
                </a:r>
                <a:r>
                  <a:rPr lang="en-US" sz="2000" b="1" dirty="0"/>
                  <a:t>alternating</a:t>
                </a:r>
                <a:r>
                  <a:rPr lang="en-US" sz="2000" dirty="0"/>
                  <a:t> harmonic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which is the Abel sum of Grandi’s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1 −1+1 −1+…=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??</m:t>
                    </m:r>
                  </m:oMath>
                </a14:m>
                <a:r>
                  <a:rPr lang="en-US" sz="2000" dirty="0"/>
                  <a:t>  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(see slide #52)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helps us extend the domain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as </a:t>
                </a:r>
                <a:r>
                  <a:rPr lang="en-US" sz="2400" b="1" dirty="0"/>
                  <a:t>Eta</a:t>
                </a:r>
                <a:r>
                  <a:rPr lang="en-US" sz="2400" dirty="0"/>
                  <a:t> converges for complex numbers having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how can we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if all we have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4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768" y="365126"/>
            <a:ext cx="1819582" cy="163328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Zeta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solidFill>
                  <a:srgbClr val="0070C0"/>
                </a:solidFill>
                <a:latin typeface="+mn-lt"/>
              </a:rPr>
              <a:t> in terms of 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3F7B4-742E-459F-BCA7-DBC9FA449F86}"/>
              </a:ext>
            </a:extLst>
          </p:cNvPr>
          <p:cNvSpPr txBox="1"/>
          <p:nvPr/>
        </p:nvSpPr>
        <p:spPr>
          <a:xfrm>
            <a:off x="5304349" y="4859595"/>
            <a:ext cx="2782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We can now calculate Zeta using Eta for all complex numbers in the </a:t>
            </a:r>
            <a:r>
              <a:rPr lang="en-US" b="1" u="sng" dirty="0">
                <a:solidFill>
                  <a:srgbClr val="FF0000"/>
                </a:solidFill>
              </a:rPr>
              <a:t>right</a:t>
            </a:r>
            <a:r>
              <a:rPr lang="en-US" b="1" dirty="0">
                <a:solidFill>
                  <a:srgbClr val="FF0000"/>
                </a:solidFill>
              </a:rPr>
              <a:t> plane </a:t>
            </a:r>
            <a:r>
              <a:rPr lang="en-US" dirty="0"/>
              <a:t>(except at s = 1 which is the divergent harmonic series)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6874614-1A93-46BA-9635-51F7565FA98F}"/>
              </a:ext>
            </a:extLst>
          </p:cNvPr>
          <p:cNvSpPr/>
          <p:nvPr/>
        </p:nvSpPr>
        <p:spPr>
          <a:xfrm>
            <a:off x="4535129" y="5416344"/>
            <a:ext cx="752167" cy="16960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44197-51CD-4A96-BE94-B2491D31B55A}"/>
              </a:ext>
            </a:extLst>
          </p:cNvPr>
          <p:cNvSpPr/>
          <p:nvPr/>
        </p:nvSpPr>
        <p:spPr>
          <a:xfrm>
            <a:off x="2145890" y="5102942"/>
            <a:ext cx="2271252" cy="818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Zeta Function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</a:t>
                </a:r>
                <a:r>
                  <a:rPr lang="en-US" sz="2400" i="1" dirty="0"/>
                  <a:t>extended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function</a:t>
                </a:r>
                <a:r>
                  <a:rPr lang="en-US" sz="2400" dirty="0"/>
                  <a:t> has some interesting values that appear in many branches of math &amp; physics: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(Grandi’s series)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≈2.612375</m:t>
                    </m:r>
                  </m:oMath>
                </a14:m>
                <a:r>
                  <a:rPr lang="en-US" sz="2000" dirty="0"/>
                  <a:t> (appears when calculating the critical temperature for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Bose-Einstein condensate</a:t>
                </a:r>
                <a:r>
                  <a:rPr lang="en-US" sz="2000" dirty="0"/>
                  <a:t>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000" dirty="0"/>
                  <a:t> (Euler’s Basel sum)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1.082323</m:t>
                    </m:r>
                  </m:oMath>
                </a14:m>
                <a:r>
                  <a:rPr lang="en-US" sz="2000" dirty="0"/>
                  <a:t> (appears when integrating Planck’s law to derive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Stefan-Boltzmann law </a:t>
                </a:r>
                <a:r>
                  <a:rPr lang="en-US" sz="2000" dirty="0"/>
                  <a:t>for black body radiation)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which “suggests” something Ramanujan independently discovered: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+…=−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                </a:t>
                </a:r>
                <a:r>
                  <a:rPr lang="en-US" sz="2000" dirty="0"/>
                  <a:t>(this series appears in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string theory</a:t>
                </a:r>
                <a:r>
                  <a:rPr lang="en-US" sz="20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2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Hypothesis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find his prime counting function, Riemann needed to determine what complex numbers make the Zeta function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converge to zero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 then discovered something unexpected - all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zeroes</a:t>
                </a:r>
                <a:r>
                  <a:rPr lang="en-US" sz="2400" dirty="0"/>
                  <a:t> seemed to have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He could not offer a proof and this idea has become the famous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Riemann Hypothesis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No one has been able to prove or disprove that Zeta zeroes can only exist on that single vertical line in the complex plane (Re=1/2)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tx1"/>
                    </a:solidFill>
                  </a:rPr>
                  <a:t>It is the </a:t>
                </a:r>
                <a:r>
                  <a:rPr lang="en-US" sz="2000" b="1" dirty="0"/>
                  <a:t>most important unsolved problem in Mathematics </a:t>
                </a:r>
                <a:r>
                  <a:rPr lang="en-US" sz="2000" dirty="0">
                    <a:solidFill>
                      <a:schemeClr val="tx1"/>
                    </a:solidFill>
                  </a:rPr>
                  <a:t>because it is intricately linked to the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distribution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 of prime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  <a:blipFill>
                <a:blip r:embed="rId3"/>
                <a:stretch>
                  <a:fillRect l="-1005" t="-1777" r="-1314" b="-1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9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E581E-78F2-738F-C55E-76004BC9F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" y="1594446"/>
            <a:ext cx="7142857" cy="47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DCC49D-6265-5CC0-2247-271DAA625FB2}"/>
              </a:ext>
            </a:extLst>
          </p:cNvPr>
          <p:cNvGrpSpPr/>
          <p:nvPr/>
        </p:nvGrpSpPr>
        <p:grpSpPr>
          <a:xfrm>
            <a:off x="5024036" y="184807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A023D9-2302-7E24-E143-DC2E5066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B71FBB-22BA-CD0D-7C47-2B4374CF4E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1D0347-A3FB-1627-4717-94CE56D3AADF}"/>
              </a:ext>
            </a:extLst>
          </p:cNvPr>
          <p:cNvGrpSpPr/>
          <p:nvPr/>
        </p:nvGrpSpPr>
        <p:grpSpPr>
          <a:xfrm>
            <a:off x="4905890" y="2586841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E7089F-F811-FDF6-88AA-5BC9C07EF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CAE28-0662-90E7-BF36-15BDB1BA759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5E4D6-8C8C-7C35-C0F0-AF67961ED924}"/>
              </a:ext>
            </a:extLst>
          </p:cNvPr>
          <p:cNvGrpSpPr/>
          <p:nvPr/>
        </p:nvGrpSpPr>
        <p:grpSpPr>
          <a:xfrm>
            <a:off x="3202514" y="356603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4B30C-16E4-928B-4ADA-8B820960BB9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31B43E-DBDA-99F9-96ED-0A38AAB3F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872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10BB3-EB4E-D876-5AC3-6165C0BABA80}"/>
              </a:ext>
            </a:extLst>
          </p:cNvPr>
          <p:cNvGrpSpPr/>
          <p:nvPr/>
        </p:nvGrpSpPr>
        <p:grpSpPr>
          <a:xfrm>
            <a:off x="2938559" y="4055623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C2CC02-01B3-8DCF-7B53-7F03E9F2B9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DE81D4-1922-D900-6EE7-1698A35EBB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4224DA-EBAD-1EF6-7C93-8148F57AFB8B}"/>
              </a:ext>
            </a:extLst>
          </p:cNvPr>
          <p:cNvGrpSpPr/>
          <p:nvPr/>
        </p:nvGrpSpPr>
        <p:grpSpPr>
          <a:xfrm>
            <a:off x="7996678" y="4287979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E09AA5-4FF8-FA95-C1E7-33FB56184D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A584868-3A89-94DB-3C6C-6E0B8BB9A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FFAF22-4B29-AD6F-77A3-F97F650D3607}"/>
              </a:ext>
            </a:extLst>
          </p:cNvPr>
          <p:cNvGrpSpPr/>
          <p:nvPr/>
        </p:nvGrpSpPr>
        <p:grpSpPr>
          <a:xfrm>
            <a:off x="2546790" y="5010784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3DA76F-BD19-A37B-344D-16628E7083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E93BE1C-5B58-40E2-2459-F43535B8A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0D353E9-110B-53B1-EAB4-F0D4118DF195}"/>
              </a:ext>
            </a:extLst>
          </p:cNvPr>
          <p:cNvGrpSpPr/>
          <p:nvPr/>
        </p:nvGrpSpPr>
        <p:grpSpPr>
          <a:xfrm>
            <a:off x="5604566" y="573034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C1D9B-3B5A-2749-B977-048D502578C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25869AF-C870-90BC-4C8B-AC8FF07F4A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8EC69F-DC74-96AB-47A0-A428D0C27881}"/>
              </a:ext>
            </a:extLst>
          </p:cNvPr>
          <p:cNvGrpSpPr/>
          <p:nvPr/>
        </p:nvGrpSpPr>
        <p:grpSpPr>
          <a:xfrm>
            <a:off x="5478683" y="598985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C4949E-20B3-993E-5827-BB44F147F2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1D2E1A-DCD6-D078-65C8-DC4BAC2E96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CB0517-5828-7C3D-E688-D3E1F6F8948F}"/>
              </a:ext>
            </a:extLst>
          </p:cNvPr>
          <p:cNvGrpSpPr/>
          <p:nvPr/>
        </p:nvGrpSpPr>
        <p:grpSpPr>
          <a:xfrm>
            <a:off x="7999336" y="452812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5AB35D-5793-B886-B9F0-BC7D0E93C6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FFF4DDB-91D6-62A0-4CF9-B4D22DCEB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B727C94-211E-45D4-D57A-4C264F26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00" y="3071985"/>
            <a:ext cx="4218492" cy="661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D169347-927A-D161-C27F-7002E66591A7}"/>
              </a:ext>
            </a:extLst>
          </p:cNvPr>
          <p:cNvSpPr/>
          <p:nvPr/>
        </p:nvSpPr>
        <p:spPr>
          <a:xfrm>
            <a:off x="2568222" y="4030886"/>
            <a:ext cx="383458" cy="369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7F8352-559B-F83A-6F6F-5A77B6D448D7}"/>
              </a:ext>
            </a:extLst>
          </p:cNvPr>
          <p:cNvSpPr/>
          <p:nvPr/>
        </p:nvSpPr>
        <p:spPr>
          <a:xfrm>
            <a:off x="6422230" y="3205772"/>
            <a:ext cx="258967" cy="369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63F1D4AB-9C19-A9AC-DAC3-B810B56ADB60}"/>
              </a:ext>
            </a:extLst>
          </p:cNvPr>
          <p:cNvCxnSpPr>
            <a:stCxn id="42" idx="0"/>
            <a:endCxn id="43" idx="2"/>
          </p:cNvCxnSpPr>
          <p:nvPr/>
        </p:nvCxnSpPr>
        <p:spPr>
          <a:xfrm rot="5400000" flipH="1" flipV="1">
            <a:off x="4427940" y="1907113"/>
            <a:ext cx="455785" cy="3791763"/>
          </a:xfrm>
          <a:prstGeom prst="bentConnector3">
            <a:avLst>
              <a:gd name="adj1" fmla="val 335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A2ACC13-C9CC-9D88-DBBC-8492F756A863}"/>
              </a:ext>
            </a:extLst>
          </p:cNvPr>
          <p:cNvSpPr/>
          <p:nvPr/>
        </p:nvSpPr>
        <p:spPr>
          <a:xfrm>
            <a:off x="1850884" y="434373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57186D-707A-08DA-8677-BF7CBA3ABB4E}"/>
              </a:ext>
            </a:extLst>
          </p:cNvPr>
          <p:cNvSpPr/>
          <p:nvPr/>
        </p:nvSpPr>
        <p:spPr>
          <a:xfrm>
            <a:off x="6622257" y="3152775"/>
            <a:ext cx="398926" cy="47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DC51868-7473-080E-4956-C3CD6EAAE089}"/>
              </a:ext>
            </a:extLst>
          </p:cNvPr>
          <p:cNvCxnSpPr>
            <a:cxnSpLocks/>
            <a:stCxn id="53" idx="0"/>
            <a:endCxn id="49" idx="2"/>
          </p:cNvCxnSpPr>
          <p:nvPr/>
        </p:nvCxnSpPr>
        <p:spPr>
          <a:xfrm rot="5400000" flipH="1" flipV="1">
            <a:off x="5807121" y="3329136"/>
            <a:ext cx="717090" cy="13121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D5EC5636-01DC-D53C-93F0-6F7309CC75C7}"/>
              </a:ext>
            </a:extLst>
          </p:cNvPr>
          <p:cNvSpPr/>
          <p:nvPr/>
        </p:nvSpPr>
        <p:spPr>
          <a:xfrm>
            <a:off x="5420161" y="434373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8FA0775-2E88-135A-E8FA-876B9DF4F93F}"/>
              </a:ext>
            </a:extLst>
          </p:cNvPr>
          <p:cNvSpPr/>
          <p:nvPr/>
        </p:nvSpPr>
        <p:spPr>
          <a:xfrm>
            <a:off x="1853384" y="458607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7A7B41-87E2-66DE-923A-EDA557F1D8C7}"/>
              </a:ext>
            </a:extLst>
          </p:cNvPr>
          <p:cNvSpPr/>
          <p:nvPr/>
        </p:nvSpPr>
        <p:spPr>
          <a:xfrm>
            <a:off x="7028559" y="3154298"/>
            <a:ext cx="398926" cy="47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8C89BB7-7FA6-88E7-80FF-A3636F229DB8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616437" y="3628167"/>
            <a:ext cx="1611585" cy="103952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7230D88-F578-48CB-700D-4E1C13778CD5}"/>
              </a:ext>
            </a:extLst>
          </p:cNvPr>
          <p:cNvSpPr/>
          <p:nvPr/>
        </p:nvSpPr>
        <p:spPr>
          <a:xfrm>
            <a:off x="5430156" y="458607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0E5133B-89A3-1D4F-8E81-BD7E2DE4C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031" y="5525569"/>
            <a:ext cx="2008454" cy="653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496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8" grpId="0" animBg="1"/>
      <p:bldP spid="48" grpId="1" animBg="1"/>
      <p:bldP spid="49" grpId="0" animBg="1"/>
      <p:bldP spid="49" grpId="1" animBg="1"/>
      <p:bldP spid="53" grpId="0" animBg="1"/>
      <p:bldP spid="53" grpId="1" animBg="1"/>
      <p:bldP spid="61" grpId="0" animBg="1"/>
      <p:bldP spid="61" grpId="1" animBg="1"/>
      <p:bldP spid="62" grpId="0" animBg="1"/>
      <p:bldP spid="62" grpId="1" animBg="1"/>
      <p:bldP spid="64" grpId="0" animBg="1"/>
      <p:bldP spid="64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compare the Zeta and Eta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Zeta(s) function is in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red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Eta(s) function is in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blue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x-axis (domain) is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imaginary</a:t>
                </a:r>
                <a:r>
                  <a:rPr lang="en-US" sz="2400" dirty="0">
                    <a:ea typeface="Cambria Math" panose="02040503050406030204" pitchFamily="18" charset="0"/>
                  </a:rPr>
                  <a:t> component of the complex number s where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0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s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31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y-axis (range) is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magnitude</a:t>
                </a:r>
                <a:r>
                  <a:rPr lang="en-US" sz="2400" dirty="0">
                    <a:ea typeface="Cambria Math" panose="02040503050406030204" pitchFamily="18" charset="0"/>
                  </a:rPr>
                  <a:t> (absolute value) of the respective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Riemann found the first three zeta zeroes are located near</a:t>
                </a:r>
              </a:p>
              <a:p>
                <a:pPr marL="457200" lvl="1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.134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725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022040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010858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AF3B22D4-9911-4120-0FC5-32ADA02DF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83" y="1532725"/>
            <a:ext cx="6745130" cy="490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B73CEA-DFC8-D69E-50ED-55D06ED6AD11}"/>
              </a:ext>
            </a:extLst>
          </p:cNvPr>
          <p:cNvGrpSpPr/>
          <p:nvPr/>
        </p:nvGrpSpPr>
        <p:grpSpPr>
          <a:xfrm>
            <a:off x="3960917" y="1690689"/>
            <a:ext cx="1076632" cy="369332"/>
            <a:chOff x="4968362" y="2079211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C83714-647E-0E27-45D4-D35550AFE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F03F43-4B27-40EC-2257-9840812554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2A8DEB-946E-CF24-6217-74E092AFF90B}"/>
              </a:ext>
            </a:extLst>
          </p:cNvPr>
          <p:cNvGrpSpPr/>
          <p:nvPr/>
        </p:nvGrpSpPr>
        <p:grpSpPr>
          <a:xfrm>
            <a:off x="4377229" y="1878197"/>
            <a:ext cx="1076632" cy="369332"/>
            <a:chOff x="4704120" y="2356972"/>
            <a:chExt cx="1076632" cy="369332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AED78AA-4BBE-C87C-B9D2-C7D3BB0A20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8166F-D5D2-20A8-831A-708CEE2AFE1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A205A5B-C4E8-149A-335E-03BA60C46D1D}"/>
              </a:ext>
            </a:extLst>
          </p:cNvPr>
          <p:cNvGrpSpPr/>
          <p:nvPr/>
        </p:nvGrpSpPr>
        <p:grpSpPr>
          <a:xfrm>
            <a:off x="3930944" y="2267271"/>
            <a:ext cx="1068643" cy="369332"/>
            <a:chOff x="3647644" y="4910075"/>
            <a:chExt cx="1068643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207E1D-0F68-4D0A-8D2F-2BC7B56957C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EEE888-A2CA-9929-9D20-EAFC29B1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BC84F9-9C3D-FBEC-5AE9-6F95EDC42F7F}"/>
              </a:ext>
            </a:extLst>
          </p:cNvPr>
          <p:cNvGrpSpPr/>
          <p:nvPr/>
        </p:nvGrpSpPr>
        <p:grpSpPr>
          <a:xfrm>
            <a:off x="4925375" y="2472300"/>
            <a:ext cx="1064340" cy="369332"/>
            <a:chOff x="3647644" y="5421073"/>
            <a:chExt cx="1064340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BAB45D3-4EC3-52F2-07DA-0C36B8D71B8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19836B4-25D2-1175-CAA1-37B11FC80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9B85FB8-23C2-EC43-A0CB-4CB3A1FA0962}"/>
              </a:ext>
            </a:extLst>
          </p:cNvPr>
          <p:cNvGrpSpPr/>
          <p:nvPr/>
        </p:nvGrpSpPr>
        <p:grpSpPr>
          <a:xfrm>
            <a:off x="6767836" y="2845544"/>
            <a:ext cx="1068643" cy="369332"/>
            <a:chOff x="3647644" y="5359159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5D18437-2634-9A50-D62B-8F9F71E4D1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ABE4633-BF79-3842-F7F8-109660242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CB1FE9B-7D38-AFAB-D600-CAF10C15CE75}"/>
              </a:ext>
            </a:extLst>
          </p:cNvPr>
          <p:cNvGrpSpPr/>
          <p:nvPr/>
        </p:nvGrpSpPr>
        <p:grpSpPr>
          <a:xfrm>
            <a:off x="7464357" y="3424127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DE433AB-D3E7-0377-01E9-25FCC9C91AB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88F8146-9BB9-2B02-D75F-BD185D7538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B672B1B-9A5B-D816-76B1-B0F946F4EC00}"/>
              </a:ext>
            </a:extLst>
          </p:cNvPr>
          <p:cNvGrpSpPr/>
          <p:nvPr/>
        </p:nvGrpSpPr>
        <p:grpSpPr>
          <a:xfrm>
            <a:off x="3927802" y="3990314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71D81A1-3D45-F8CA-5C5C-5B3F4518CF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D66B3AA-D8E5-6F0C-CC94-7B0A3E108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33D4879-9560-6FC3-B706-59E661A80D86}"/>
              </a:ext>
            </a:extLst>
          </p:cNvPr>
          <p:cNvGrpSpPr/>
          <p:nvPr/>
        </p:nvGrpSpPr>
        <p:grpSpPr>
          <a:xfrm>
            <a:off x="3296962" y="574138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BE1416-CB2B-3408-8313-19A724765A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5FDE696-00CF-1088-6A71-94DB42F4E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C121677-2382-4A31-6EE5-EBA8E6CD22CE}"/>
              </a:ext>
            </a:extLst>
          </p:cNvPr>
          <p:cNvGrpSpPr/>
          <p:nvPr/>
        </p:nvGrpSpPr>
        <p:grpSpPr>
          <a:xfrm>
            <a:off x="7829840" y="3039420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E44D39-A502-EABF-2DE9-9C5CE0880E1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F60774E-7C92-977F-43E1-67609E403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F79CAE-C40C-D7BB-C9A0-F643C9FE62D7}"/>
              </a:ext>
            </a:extLst>
          </p:cNvPr>
          <p:cNvGrpSpPr/>
          <p:nvPr/>
        </p:nvGrpSpPr>
        <p:grpSpPr>
          <a:xfrm>
            <a:off x="3407066" y="5924230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6348EEE-27B6-A219-6A3D-F2FAB5215B2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D3E838B-F456-E127-5F25-D0F5C3C2F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8656AC3-D876-0606-B190-AD459E409AE9}"/>
              </a:ext>
            </a:extLst>
          </p:cNvPr>
          <p:cNvSpPr txBox="1"/>
          <p:nvPr/>
        </p:nvSpPr>
        <p:spPr>
          <a:xfrm>
            <a:off x="5330603" y="5896229"/>
            <a:ext cx="189559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matplotlib Zorder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34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D4EC5A-935A-A956-C1A0-F55E95DB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50" y="982937"/>
            <a:ext cx="7695125" cy="577134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riemann_hypothesis.ipynb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/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Zeta</m:t>
                      </m:r>
                      <m: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1A74B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blipFill>
                <a:blip r:embed="rId4"/>
                <a:stretch>
                  <a:fillRect l="-5921" t="-2222" r="-92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/>
              <p:nvPr/>
            </p:nvSpPr>
            <p:spPr>
              <a:xfrm>
                <a:off x="3238206" y="3529268"/>
                <a:ext cx="86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Eta</m:t>
                      </m:r>
                      <m: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B0B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206" y="3529268"/>
                <a:ext cx="861069" cy="276999"/>
              </a:xfrm>
              <a:prstGeom prst="rect">
                <a:avLst/>
              </a:prstGeom>
              <a:blipFill>
                <a:blip r:embed="rId5"/>
                <a:stretch>
                  <a:fillRect l="-5674" t="-2222" r="-99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0D42A35-ECC3-4E99-B47E-58F2401ADBE3}"/>
              </a:ext>
            </a:extLst>
          </p:cNvPr>
          <p:cNvSpPr/>
          <p:nvPr/>
        </p:nvSpPr>
        <p:spPr>
          <a:xfrm>
            <a:off x="5174527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45DEEA-1610-4A7F-8A5B-4E75AF1113C6}"/>
              </a:ext>
            </a:extLst>
          </p:cNvPr>
          <p:cNvSpPr/>
          <p:nvPr/>
        </p:nvSpPr>
        <p:spPr>
          <a:xfrm>
            <a:off x="4009435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65E64-7388-4015-BEBC-BDDA95921C71}"/>
              </a:ext>
            </a:extLst>
          </p:cNvPr>
          <p:cNvSpPr/>
          <p:nvPr/>
        </p:nvSpPr>
        <p:spPr>
          <a:xfrm>
            <a:off x="5854764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0393B9-D423-4C46-8DEE-483F50E0420A}"/>
              </a:ext>
            </a:extLst>
          </p:cNvPr>
          <p:cNvCxnSpPr>
            <a:cxnSpLocks/>
          </p:cNvCxnSpPr>
          <p:nvPr/>
        </p:nvCxnSpPr>
        <p:spPr>
          <a:xfrm flipV="1">
            <a:off x="4121834" y="3270740"/>
            <a:ext cx="2799471" cy="26366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D2B7A5-CBF6-44C9-AD69-EEEC513B1E8A}"/>
              </a:ext>
            </a:extLst>
          </p:cNvPr>
          <p:cNvCxnSpPr>
            <a:cxnSpLocks/>
          </p:cNvCxnSpPr>
          <p:nvPr/>
        </p:nvCxnSpPr>
        <p:spPr>
          <a:xfrm flipV="1">
            <a:off x="5302847" y="3270738"/>
            <a:ext cx="1618458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A8331-19C3-4258-A2B0-B1E30B9F7202}"/>
              </a:ext>
            </a:extLst>
          </p:cNvPr>
          <p:cNvCxnSpPr>
            <a:cxnSpLocks/>
          </p:cNvCxnSpPr>
          <p:nvPr/>
        </p:nvCxnSpPr>
        <p:spPr>
          <a:xfrm flipV="1">
            <a:off x="5963026" y="3270739"/>
            <a:ext cx="958279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/>
              <p:nvPr/>
            </p:nvSpPr>
            <p:spPr>
              <a:xfrm>
                <a:off x="6565216" y="1402276"/>
                <a:ext cx="1842867" cy="18684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These are the first </a:t>
                </a:r>
                <a:r>
                  <a:rPr lang="en-US" b="1" dirty="0"/>
                  <a:t>four</a:t>
                </a:r>
                <a:r>
                  <a:rPr lang="en-US" dirty="0"/>
                  <a:t> zeroes of Riemann’s Zeta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Do all zeroes have real part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216" y="1402276"/>
                <a:ext cx="1842867" cy="18684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4E0A9583-37A3-422F-D7C6-565B399F43E2}"/>
              </a:ext>
            </a:extLst>
          </p:cNvPr>
          <p:cNvSpPr/>
          <p:nvPr/>
        </p:nvSpPr>
        <p:spPr>
          <a:xfrm>
            <a:off x="6767844" y="5827724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B496BE-9EEC-8F98-C972-E1B3BC622CD5}"/>
              </a:ext>
            </a:extLst>
          </p:cNvPr>
          <p:cNvCxnSpPr>
            <a:cxnSpLocks/>
          </p:cNvCxnSpPr>
          <p:nvPr/>
        </p:nvCxnSpPr>
        <p:spPr>
          <a:xfrm flipV="1">
            <a:off x="6859284" y="3270736"/>
            <a:ext cx="57000" cy="2644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84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Riemann was only interested in the zeta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zeroes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Why is it the case that wherever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?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</a:t>
                </a:r>
                <a:r>
                  <a:rPr lang="en-US" sz="2400" dirty="0">
                    <a:ea typeface="Cambria Math" panose="02040503050406030204" pitchFamily="18" charset="0"/>
                  </a:rPr>
                  <a:t>n Riemann’s narrow pursuit… are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Eta</a:t>
                </a:r>
                <a:r>
                  <a:rPr lang="en-US" sz="2400" dirty="0">
                    <a:ea typeface="Cambria Math" panose="02040503050406030204" pitchFamily="18" charset="0"/>
                  </a:rPr>
                  <a:t> and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Zeta</a:t>
                </a:r>
                <a:r>
                  <a:rPr lang="en-US" sz="2400" dirty="0">
                    <a:ea typeface="Cambria Math" panose="02040503050406030204" pitchFamily="18" charset="0"/>
                  </a:rPr>
                  <a:t> the equivalent ("same”) functions?</a:t>
                </a:r>
              </a:p>
              <a:p>
                <a:pPr marL="800100" lvl="2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If you only look (care about) at the points where two functions happen to be equal, do you consider them as equal functions?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Think back to the Gamma function vs. Integer Factorial…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Does it matter how the two functions behave where you are “not” looking?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How do we </a:t>
                </a:r>
                <a:r>
                  <a:rPr lang="en-US" sz="2000" b="1" dirty="0">
                    <a:ea typeface="Cambria Math" panose="02040503050406030204" pitchFamily="18" charset="0"/>
                  </a:rPr>
                  <a:t>define</a:t>
                </a:r>
                <a:r>
                  <a:rPr lang="en-US" sz="2000" dirty="0">
                    <a:ea typeface="Cambria Math" panose="02040503050406030204" pitchFamily="18" charset="0"/>
                  </a:rPr>
                  <a:t> what makes two functions </a:t>
                </a:r>
                <a:r>
                  <a:rPr lang="en-US" sz="2000" i="1" dirty="0">
                    <a:ea typeface="Cambria Math" panose="02040503050406030204" pitchFamily="18" charset="0"/>
                  </a:rPr>
                  <a:t>equivalent?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5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0472A-C618-4A38-A531-7CAB89B64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1"/>
          <a:stretch/>
        </p:blipFill>
        <p:spPr>
          <a:xfrm>
            <a:off x="1238666" y="1904699"/>
            <a:ext cx="6666667" cy="2446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59B65-FFDA-4B75-A64E-25061C705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577" y="2962428"/>
            <a:ext cx="2504773" cy="3254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093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we locate more and more Zeta zeros, we can use Riemann's shortcut to quickly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which is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"the number of prime numbers less than a given quantity"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It would take a considerable amount of sieving and factoring to precisely calculate the </a:t>
                </a:r>
                <a:r>
                  <a:rPr lang="en-US" b="1" dirty="0">
                    <a:ea typeface="Cambria Math" panose="02040503050406030204" pitchFamily="18" charset="0"/>
                  </a:rPr>
                  <a:t>number</a:t>
                </a:r>
                <a:r>
                  <a:rPr lang="en-US" dirty="0">
                    <a:ea typeface="Cambria Math" panose="02040503050406030204" pitchFamily="18" charset="0"/>
                  </a:rPr>
                  <a:t> of primes less than </a:t>
                </a:r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1,000,000,000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In his 1859 paper, Riemann developed an equation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(using Möbius inversion and domain stretching) that uses the Zeta Zeroes and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does not require any factoring!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0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riemann_pi.ipynb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0F87A-44B2-DEA6-8D8C-6BC8D12D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28" y="1623279"/>
            <a:ext cx="5657143" cy="32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BE68410-0373-7A37-8A51-B21D134ADD4C}"/>
              </a:ext>
            </a:extLst>
          </p:cNvPr>
          <p:cNvGrpSpPr/>
          <p:nvPr/>
        </p:nvGrpSpPr>
        <p:grpSpPr>
          <a:xfrm>
            <a:off x="3076018" y="2615245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DB8E5C-EE4B-F230-1FEE-B0D54EDD2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319E7-6BB9-EB28-86EF-707E7275DB1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78CA39-EE21-614D-C7B1-E270B273B63A}"/>
              </a:ext>
            </a:extLst>
          </p:cNvPr>
          <p:cNvGrpSpPr/>
          <p:nvPr/>
        </p:nvGrpSpPr>
        <p:grpSpPr>
          <a:xfrm>
            <a:off x="4049044" y="334844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C5E9175-F971-CEEB-01BC-0F1D2016B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377048-126A-BDB0-40C6-5C73C1BC14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091BE2-5A28-9D31-2BE8-44AE469062DB}"/>
              </a:ext>
            </a:extLst>
          </p:cNvPr>
          <p:cNvGrpSpPr/>
          <p:nvPr/>
        </p:nvGrpSpPr>
        <p:grpSpPr>
          <a:xfrm>
            <a:off x="6104040" y="407305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AA1964-5A18-1770-8B5A-15E7068A67D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5C7C39-A8CF-C47A-D7E3-83ED65426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028B33-AB12-A447-260F-FC1399E29062}"/>
              </a:ext>
            </a:extLst>
          </p:cNvPr>
          <p:cNvGrpSpPr/>
          <p:nvPr/>
        </p:nvGrpSpPr>
        <p:grpSpPr>
          <a:xfrm>
            <a:off x="7033426" y="456797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F5F611-53CB-E9D4-C0F3-B01A29E3542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CE984D-9962-C95A-47E5-B74DA535E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30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riemann_pi.ipynb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E65D3-1969-7A7B-B15A-B31E196E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63" y="1690689"/>
            <a:ext cx="2238095" cy="4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662F3A-5CB6-79A2-0CE6-82A142461EB4}"/>
              </a:ext>
            </a:extLst>
          </p:cNvPr>
          <p:cNvSpPr txBox="1"/>
          <p:nvPr/>
        </p:nvSpPr>
        <p:spPr>
          <a:xfrm>
            <a:off x="3762535" y="187305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Prime Obsession: Bernhard Riemann and the Greatest Unsolved Problem in Mathematics - John Derbyshire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EECFE0-A32F-F0E3-D76E-7237E8AB1B73}"/>
              </a:ext>
            </a:extLst>
          </p:cNvPr>
          <p:cNvGrpSpPr/>
          <p:nvPr/>
        </p:nvGrpSpPr>
        <p:grpSpPr>
          <a:xfrm>
            <a:off x="4984229" y="2978747"/>
            <a:ext cx="2238095" cy="3377604"/>
            <a:chOff x="4984229" y="2978747"/>
            <a:chExt cx="2238095" cy="33776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3A05BE-B4D2-E88E-B746-0F6A99DCB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5526" y="2978747"/>
              <a:ext cx="2095500" cy="2286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F7B0EA-D284-92A2-D91C-DF33A57FD01B}"/>
                </a:ext>
              </a:extLst>
            </p:cNvPr>
            <p:cNvSpPr txBox="1"/>
            <p:nvPr/>
          </p:nvSpPr>
          <p:spPr>
            <a:xfrm>
              <a:off x="4984229" y="5433021"/>
              <a:ext cx="22380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Bernhard Riemann</a:t>
              </a:r>
            </a:p>
            <a:p>
              <a:pPr algn="ctr"/>
              <a:r>
                <a:rPr lang="en-US" dirty="0"/>
                <a:t>1826 – 1863</a:t>
              </a:r>
            </a:p>
            <a:p>
              <a:pPr algn="ctr"/>
              <a:r>
                <a:rPr lang="en-US" dirty="0"/>
                <a:t>(39 years old)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2201914-1433-6EEB-5B49-F49D2FF44223}"/>
              </a:ext>
            </a:extLst>
          </p:cNvPr>
          <p:cNvSpPr/>
          <p:nvPr/>
        </p:nvSpPr>
        <p:spPr>
          <a:xfrm>
            <a:off x="844663" y="5433021"/>
            <a:ext cx="2238095" cy="457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Only the set of complex numbers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closed</a:t>
                </a:r>
                <a:r>
                  <a:rPr lang="en-US" sz="2400" dirty="0"/>
                  <a:t> under both division and radicals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numerators in the Taylor series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/>
                  <a:t> can be complex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Identity shows a deep relationship between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the five most important constants</a:t>
                </a:r>
                <a:r>
                  <a:rPr lang="en-US" sz="2400" dirty="0"/>
                  <a:t> in all of Mathematics!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extend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factorial function</a:t>
                </a:r>
                <a:r>
                  <a:rPr lang="en-US" sz="2400" dirty="0"/>
                  <a:t> to include both the Real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Complex domains using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analytic continuation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Euler’s Formula is considered the most </a:t>
                </a:r>
                <a:r>
                  <a:rPr lang="en-US" sz="2400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useful</a:t>
                </a:r>
                <a:r>
                  <a:rPr lang="en-US" sz="2400" dirty="0"/>
                  <a:t> equation in all of mathematics!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Napier’s logarithm down converts </a:t>
                </a:r>
                <a:r>
                  <a:rPr lang="en-US" sz="2400" b="1" dirty="0"/>
                  <a:t>multiplication</a:t>
                </a:r>
                <a:r>
                  <a:rPr lang="en-US" sz="2400" dirty="0"/>
                  <a:t> into easier addition: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De Moivre’s Formula down converts </a:t>
                </a:r>
                <a:r>
                  <a:rPr lang="en-US" sz="2400" b="1" dirty="0"/>
                  <a:t>exponentiation</a:t>
                </a:r>
                <a:r>
                  <a:rPr lang="en-US" sz="2400" dirty="0"/>
                  <a:t> into easier multiplication: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Euler's Formula is a crucial element of </a:t>
                </a:r>
                <a:r>
                  <a:rPr lang="en-US" sz="2400" b="1" dirty="0"/>
                  <a:t>Fourier Analysis</a:t>
                </a:r>
                <a:r>
                  <a:rPr lang="en-US" sz="2400" dirty="0"/>
                  <a:t>, and hence a foundational concept in Quantum Mechanics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777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Functional equations essentially summarize the behavior of an infinite series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provide a shortcut to determine the converged limit without having to loop through every element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often allow you to </a:t>
            </a:r>
            <a:r>
              <a:rPr lang="en-US" sz="2200" b="1" dirty="0">
                <a:solidFill>
                  <a:srgbClr val="0070C0"/>
                </a:solidFill>
              </a:rPr>
              <a:t>extend the domain </a:t>
            </a:r>
            <a:r>
              <a:rPr lang="en-US" sz="2200" dirty="0"/>
              <a:t>of the series to evaluate points that at first seem impossible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What is means for two algebraically different functions </a:t>
            </a:r>
            <a:r>
              <a:rPr lang="en-US" sz="2200" b="1" dirty="0">
                <a:solidFill>
                  <a:srgbClr val="FF0000"/>
                </a:solidFill>
              </a:rPr>
              <a:t>to be the same</a:t>
            </a:r>
            <a:r>
              <a:rPr lang="en-US" sz="2200" dirty="0"/>
              <a:t> is a </a:t>
            </a:r>
            <a:r>
              <a:rPr lang="en-US" sz="2200" b="1" dirty="0"/>
              <a:t>tricky</a:t>
            </a:r>
            <a:r>
              <a:rPr lang="en-US" sz="2200" dirty="0"/>
              <a:t> question – especially when you are only interested in certain points along the domain!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It is interesting to break the rules and </a:t>
            </a:r>
            <a:r>
              <a:rPr lang="en-US" sz="2400" b="1" dirty="0">
                <a:solidFill>
                  <a:srgbClr val="00B050"/>
                </a:solidFill>
              </a:rPr>
              <a:t>insert unexpected values</a:t>
            </a:r>
            <a:r>
              <a:rPr lang="en-US" sz="2400" dirty="0"/>
              <a:t> into existing formulas to see what happens – be a mathematical </a:t>
            </a:r>
            <a:r>
              <a:rPr lang="en-US" sz="2400" b="1" dirty="0">
                <a:solidFill>
                  <a:srgbClr val="7030A0"/>
                </a:solidFill>
              </a:rPr>
              <a:t>renegade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file called </a:t>
                </a:r>
                <a:r>
                  <a:rPr lang="en-US" sz="2400" b="1" dirty="0"/>
                  <a:t>complex_lattice.ipynb</a:t>
                </a:r>
              </a:p>
              <a:p>
                <a:r>
                  <a:rPr lang="en-US" sz="2400" dirty="0"/>
                  <a:t>Your notebook's </a:t>
                </a:r>
                <a:r>
                  <a:rPr lang="en-US" sz="2400" b="1" dirty="0"/>
                  <a:t>Cell 1 </a:t>
                </a:r>
                <a:r>
                  <a:rPr lang="en-US" sz="2400" dirty="0"/>
                  <a:t>should render a scatter plot of the complex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over the lattice points in the domain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−20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≤20, 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)≤20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Your notebook's </a:t>
                </a:r>
                <a:r>
                  <a:rPr lang="en-US" sz="2400" b="1" dirty="0"/>
                  <a:t>Cell 2 </a:t>
                </a:r>
                <a:r>
                  <a:rPr lang="en-US" sz="2400" dirty="0"/>
                  <a:t>should calculate and display how many Gaussian Integers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are there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file called </a:t>
                </a:r>
                <a:r>
                  <a:rPr lang="en-US" sz="2400" b="1" dirty="0"/>
                  <a:t>complex_factorial.ipynb</a:t>
                </a:r>
              </a:p>
              <a:p>
                <a:r>
                  <a:rPr lang="en-US" sz="2400" dirty="0"/>
                  <a:t>Your notebook's Cell 1 should calculate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using Euler's Gamma Function</a:t>
                </a:r>
              </a:p>
              <a:p>
                <a:r>
                  <a:rPr lang="en-US" sz="2400" dirty="0"/>
                  <a:t>Hint: Leverage SciPy Integrate, Euler's Formula in complex analysis, and the identity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8083D-B82C-03A6-834D-043D4E5F3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8" y="2477774"/>
            <a:ext cx="7559664" cy="38403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A5D1A8-EB21-5DD8-742F-A8E6F0F9963C}"/>
              </a:ext>
            </a:extLst>
          </p:cNvPr>
          <p:cNvGrpSpPr/>
          <p:nvPr/>
        </p:nvGrpSpPr>
        <p:grpSpPr>
          <a:xfrm>
            <a:off x="2386776" y="1414542"/>
            <a:ext cx="4370449" cy="827761"/>
            <a:chOff x="3822493" y="1283966"/>
            <a:chExt cx="4370449" cy="8277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4B57B9-A4EE-1DE8-2B23-B5CDFF8A5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7482" y="1283966"/>
              <a:ext cx="1825460" cy="8277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5A855A-761A-1857-EFCE-305EC8939C99}"/>
                </a:ext>
              </a:extLst>
            </p:cNvPr>
            <p:cNvSpPr txBox="1"/>
            <p:nvPr/>
          </p:nvSpPr>
          <p:spPr>
            <a:xfrm>
              <a:off x="3822493" y="1513180"/>
              <a:ext cx="2098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5"/>
                </a:rPr>
                <a:t>https://jupyter.org</a:t>
              </a:r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7257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5652</TotalTime>
  <Words>4188</Words>
  <Application>Microsoft Office PowerPoint</Application>
  <PresentationFormat>On-screen Show (4:3)</PresentationFormat>
  <Paragraphs>810</Paragraphs>
  <Slides>87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11 – Goals</vt:lpstr>
      <vt:lpstr>Complex Numbers</vt:lpstr>
      <vt:lpstr>Complex Numbers</vt:lpstr>
      <vt:lpstr>Complex Algebra</vt:lpstr>
      <vt:lpstr>Complex Algebra</vt:lpstr>
      <vt:lpstr>Complex Algebra</vt:lpstr>
      <vt:lpstr>Complex Algebra</vt:lpstr>
      <vt:lpstr>Using Jupyter Lab</vt:lpstr>
      <vt:lpstr>Using Jupyter Lab</vt:lpstr>
      <vt:lpstr>Using Jupyter Lab</vt:lpstr>
      <vt:lpstr>Using Jupyter Lab</vt:lpstr>
      <vt:lpstr>Start Jupyter Lab</vt:lpstr>
      <vt:lpstr>Open complex_numbers.ipynb</vt:lpstr>
      <vt:lpstr>Run Cell 1 – complex_numbers.ipynb</vt:lpstr>
      <vt:lpstr>Run Cell 1 – complex_numbers.ipynb</vt:lpstr>
      <vt:lpstr>Run Cells 2 - 3</vt:lpstr>
      <vt:lpstr>Run Cells 4 - 6</vt:lpstr>
      <vt:lpstr>Representation Theory</vt:lpstr>
      <vt:lpstr>Unique Factorization Domains</vt:lpstr>
      <vt:lpstr>Unique Factorization Domains</vt:lpstr>
      <vt:lpstr>Open complex_factorization.ipynb</vt:lpstr>
      <vt:lpstr>Run Cell 1 - complex_factorization.ipynb</vt:lpstr>
      <vt:lpstr>Research Questions</vt:lpstr>
      <vt:lpstr>Why is e so special?</vt:lpstr>
      <vt:lpstr>Why is e so special?</vt:lpstr>
      <vt:lpstr>Why is e so special?</vt:lpstr>
      <vt:lpstr>Euler’s Identity</vt:lpstr>
      <vt:lpstr>Open euler_identity.ipynb</vt:lpstr>
      <vt:lpstr>Run euler_identity.ipynb</vt:lpstr>
      <vt:lpstr>Euler’s Identity</vt:lpstr>
      <vt:lpstr>PowerPoint Presentation</vt:lpstr>
      <vt:lpstr>Euler’s Formula</vt:lpstr>
      <vt:lpstr>Euler's Formula</vt:lpstr>
      <vt:lpstr>Euler’s Formula</vt:lpstr>
      <vt:lpstr>PowerPoint Presentation</vt:lpstr>
      <vt:lpstr>PowerPoint Presentation</vt:lpstr>
      <vt:lpstr>PowerPoint Presentation</vt:lpstr>
      <vt:lpstr>Run euler_formula.ipynb</vt:lpstr>
      <vt:lpstr>Run euler_formula.py</vt:lpstr>
      <vt:lpstr>Euler’s Formula</vt:lpstr>
      <vt:lpstr>PowerPoint Presentation</vt:lpstr>
      <vt:lpstr>Complex Numbers</vt:lpstr>
      <vt:lpstr>Complex Number Identities</vt:lpstr>
      <vt:lpstr>Open complex_algebra.ipynb</vt:lpstr>
      <vt:lpstr>Run Cell 1 – complex_algebra.ipynb</vt:lpstr>
      <vt:lpstr>Run Cells 2 &amp; 3 – complex_algebra.ipynb</vt:lpstr>
      <vt:lpstr>Run Cell 4 – complex_algebra.ipynb</vt:lpstr>
      <vt:lpstr>Run Cell 5 – complex_algebra.ipynb</vt:lpstr>
      <vt:lpstr>Run Cell 6 – complex_algebra.ipynb</vt:lpstr>
      <vt:lpstr>Functional Equations</vt:lpstr>
      <vt:lpstr>Functional Equations</vt:lpstr>
      <vt:lpstr>Functional Equations</vt:lpstr>
      <vt:lpstr>Functional Equations</vt:lpstr>
      <vt:lpstr>A Functional Equation for the Factorial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Open plot_euler_gamma.ipynb</vt:lpstr>
      <vt:lpstr>View Cell 1 - plot_euler_gamma.ipynb</vt:lpstr>
      <vt:lpstr>View Cell 1 - plot_euler_gamma.ipynb</vt:lpstr>
      <vt:lpstr>Run Cell 1 - plot_euler_gamma.ipynb</vt:lpstr>
      <vt:lpstr>Run Cell 2 - plot_euler_gamma.ipynb</vt:lpstr>
      <vt:lpstr>Euler’s Gamma Function</vt:lpstr>
      <vt:lpstr>The Riemann Zeta Function</vt:lpstr>
      <vt:lpstr>The Riemann Zeta Function</vt:lpstr>
      <vt:lpstr>The Dirichlet Eta Function</vt:lpstr>
      <vt:lpstr>The Dirichlet Eta Function</vt:lpstr>
      <vt:lpstr>Zeta  in terms of Eta</vt:lpstr>
      <vt:lpstr>The Riemann Zeta Function</vt:lpstr>
      <vt:lpstr>The Riemann Hypothesis</vt:lpstr>
      <vt:lpstr>Open riemann_hypothesis.ipynb</vt:lpstr>
      <vt:lpstr>View riemann_hypothesis.ipynb</vt:lpstr>
      <vt:lpstr>View riemann_hypothesis.ipynb</vt:lpstr>
      <vt:lpstr>Run riemann_hypothesis.ipynb</vt:lpstr>
      <vt:lpstr>The Riemann Hypothesis</vt:lpstr>
      <vt:lpstr>The Riemann Hypothesis</vt:lpstr>
      <vt:lpstr>Open riemann_pi.ipynb</vt:lpstr>
      <vt:lpstr>Run riemann_pi.ipynb</vt:lpstr>
      <vt:lpstr>Session 11 – Now You Know…</vt:lpstr>
      <vt:lpstr>Session 11 – Now You Know…</vt:lpstr>
      <vt:lpstr>Session 11 – Now You Know…</vt:lpstr>
      <vt:lpstr>Task 11-01</vt:lpstr>
      <vt:lpstr>Task 11-02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862</cp:revision>
  <cp:lastPrinted>2015-06-01T00:45:11Z</cp:lastPrinted>
  <dcterms:created xsi:type="dcterms:W3CDTF">2014-09-21T17:58:26Z</dcterms:created>
  <dcterms:modified xsi:type="dcterms:W3CDTF">2022-06-21T05:59:48Z</dcterms:modified>
</cp:coreProperties>
</file>